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handoutMasterIdLst>
    <p:handoutMasterId r:id="rId20"/>
  </p:handoutMasterIdLst>
  <p:sldIdLst>
    <p:sldId id="485" r:id="rId2"/>
    <p:sldId id="742" r:id="rId3"/>
    <p:sldId id="746" r:id="rId4"/>
    <p:sldId id="744" r:id="rId5"/>
    <p:sldId id="745" r:id="rId6"/>
    <p:sldId id="747" r:id="rId7"/>
    <p:sldId id="748" r:id="rId8"/>
    <p:sldId id="749" r:id="rId9"/>
    <p:sldId id="750" r:id="rId10"/>
    <p:sldId id="752" r:id="rId11"/>
    <p:sldId id="758" r:id="rId12"/>
    <p:sldId id="759" r:id="rId13"/>
    <p:sldId id="760" r:id="rId14"/>
    <p:sldId id="754" r:id="rId15"/>
    <p:sldId id="755" r:id="rId16"/>
    <p:sldId id="756" r:id="rId17"/>
    <p:sldId id="757" r:id="rId18"/>
  </p:sldIdLst>
  <p:sldSz cx="9144000" cy="6858000" type="screen4x3"/>
  <p:notesSz cx="6699250" cy="9836150"/>
  <p:custDataLst>
    <p:tags r:id="rId21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8080"/>
    <a:srgbClr val="DDDDDD"/>
    <a:srgbClr val="4D4D4D"/>
    <a:srgbClr val="EAEAEA"/>
    <a:srgbClr val="000099"/>
    <a:srgbClr val="24597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432" autoAdjust="0"/>
    <p:restoredTop sz="94468" autoAdjust="0"/>
  </p:normalViewPr>
  <p:slideViewPr>
    <p:cSldViewPr snapToGrid="0">
      <p:cViewPr>
        <p:scale>
          <a:sx n="66" d="100"/>
          <a:sy n="66" d="100"/>
        </p:scale>
        <p:origin x="-930" y="-426"/>
      </p:cViewPr>
      <p:guideLst>
        <p:guide orient="horz" pos="4319"/>
        <p:guide pos="213"/>
        <p:guide pos="55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81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01" tIns="44550" rIns="89101" bIns="44550" numCol="1" anchor="t" anchorCtr="0" compatLnSpc="1">
            <a:prstTxWarp prst="textNoShape">
              <a:avLst/>
            </a:prstTxWarp>
          </a:bodyPr>
          <a:lstStyle>
            <a:lvl1pPr defTabSz="88900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2375" y="0"/>
            <a:ext cx="2952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01" tIns="44550" rIns="89101" bIns="44550" numCol="1" anchor="t" anchorCtr="0" compatLnSpc="1">
            <a:prstTxWarp prst="textNoShape">
              <a:avLst/>
            </a:prstTxWarp>
          </a:bodyPr>
          <a:lstStyle>
            <a:lvl1pPr algn="r" defTabSz="88900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23388"/>
            <a:ext cx="28781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01" tIns="44550" rIns="89101" bIns="44550" numCol="1" anchor="b" anchorCtr="0" compatLnSpc="1">
            <a:prstTxWarp prst="textNoShape">
              <a:avLst/>
            </a:prstTxWarp>
          </a:bodyPr>
          <a:lstStyle>
            <a:lvl1pPr defTabSz="88900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2375" y="9323388"/>
            <a:ext cx="29527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01" tIns="44550" rIns="89101" bIns="44550" numCol="1" anchor="b" anchorCtr="0" compatLnSpc="1">
            <a:prstTxWarp prst="textNoShape">
              <a:avLst/>
            </a:prstTxWarp>
          </a:bodyPr>
          <a:lstStyle>
            <a:lvl1pPr algn="r" defTabSz="88900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659C8B6-72F9-4F07-9365-B1672E014D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24116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19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>
            <a:lvl1pPr defTabSz="9429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7300" y="0"/>
            <a:ext cx="29019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0588" y="738188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3763" y="4672013"/>
            <a:ext cx="4911725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Klicken Sie, um die Formate des Vorlagentextes zu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45613"/>
            <a:ext cx="290195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b" anchorCtr="0" compatLnSpc="1">
            <a:prstTxWarp prst="textNoShape">
              <a:avLst/>
            </a:prstTxWarp>
          </a:bodyPr>
          <a:lstStyle>
            <a:lvl1pPr defTabSz="9429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7300" y="9345613"/>
            <a:ext cx="290195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65913588-AC56-450F-8F21-B967B5C7DE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725421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97229CA-3959-489C-A119-EC4275A05FCB}" type="slidenum">
              <a:rPr lang="en-GB" smtClean="0"/>
              <a:pPr eaLnBrk="1" hangingPunct="1"/>
              <a:t>1</a:t>
            </a:fld>
            <a:endParaRPr lang="en-GB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2888" y="5253038"/>
            <a:ext cx="6283325" cy="40513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84" tIns="44694" rIns="89384" bIns="44694"/>
          <a:lstStyle/>
          <a:p>
            <a:pPr eaLnBrk="1" hangingPunct="1"/>
            <a:endParaRPr lang="en-GB" smtClean="0"/>
          </a:p>
        </p:txBody>
      </p:sp>
      <p:sp>
        <p:nvSpPr>
          <p:cNvPr id="194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88" y="0"/>
            <a:ext cx="6696075" cy="5022850"/>
          </a:xfrm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The six collaborating departments of the network are: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mtClean="0"/>
              <a:t>The </a:t>
            </a:r>
            <a:r>
              <a:rPr lang="el-GR" smtClean="0"/>
              <a:t>Department of Pediatric Hematology-Oncology</a:t>
            </a:r>
            <a:r>
              <a:rPr lang="en-US" smtClean="0"/>
              <a:t> at </a:t>
            </a:r>
            <a:r>
              <a:rPr lang="el-GR" smtClean="0"/>
              <a:t>"Aghia Sophia" General Children`s Hospital</a:t>
            </a:r>
            <a:r>
              <a:rPr lang="en-US" smtClean="0"/>
              <a:t> in </a:t>
            </a:r>
            <a:r>
              <a:rPr lang="el-GR" smtClean="0"/>
              <a:t> Athens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mtClean="0"/>
              <a:t>The </a:t>
            </a:r>
            <a:r>
              <a:rPr lang="el-GR" smtClean="0"/>
              <a:t>Hematology-Oncology Unit, </a:t>
            </a:r>
            <a:r>
              <a:rPr lang="en-US" smtClean="0"/>
              <a:t>if the </a:t>
            </a:r>
            <a:r>
              <a:rPr lang="el-GR" smtClean="0"/>
              <a:t>First Department of Pediatrics </a:t>
            </a:r>
            <a:r>
              <a:rPr lang="en-US" smtClean="0"/>
              <a:t> also at Aghia Sofia children’s hospital</a:t>
            </a:r>
            <a:endParaRPr lang="el-GR" smtClean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l-GR" smtClean="0"/>
              <a:t> </a:t>
            </a:r>
            <a:r>
              <a:rPr lang="en-US" smtClean="0"/>
              <a:t>The </a:t>
            </a:r>
            <a:r>
              <a:rPr lang="el-GR" smtClean="0"/>
              <a:t>Department of Pediatric Hematology-Oncology, </a:t>
            </a:r>
            <a:r>
              <a:rPr lang="en-US" smtClean="0"/>
              <a:t> at </a:t>
            </a:r>
            <a:r>
              <a:rPr lang="el-GR" smtClean="0"/>
              <a:t>"Pan.&amp; Agl. Kyriakou" Children`s Hospital</a:t>
            </a:r>
            <a:r>
              <a:rPr lang="en-US" smtClean="0"/>
              <a:t> in </a:t>
            </a:r>
            <a:r>
              <a:rPr lang="el-GR" smtClean="0"/>
              <a:t> Athens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mtClean="0"/>
              <a:t>The </a:t>
            </a:r>
            <a:r>
              <a:rPr lang="el-GR" smtClean="0"/>
              <a:t> Pediatric Hematology and Oncology Department,</a:t>
            </a:r>
            <a:r>
              <a:rPr lang="en-US" smtClean="0"/>
              <a:t>at </a:t>
            </a:r>
            <a:r>
              <a:rPr lang="el-GR" smtClean="0"/>
              <a:t> Hippokration Hospital, Thessaloniki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l-GR" smtClean="0"/>
              <a:t> </a:t>
            </a:r>
            <a:r>
              <a:rPr lang="en-US" smtClean="0"/>
              <a:t>The </a:t>
            </a:r>
            <a:r>
              <a:rPr lang="el-GR" smtClean="0"/>
              <a:t>2nd Department of Pediatrics, Aristotelion University of Thessaloniki, AHEPA General Hospital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l-GR" smtClean="0"/>
              <a:t> </a:t>
            </a:r>
            <a:r>
              <a:rPr lang="en-US" smtClean="0"/>
              <a:t>and finally the </a:t>
            </a:r>
            <a:r>
              <a:rPr lang="el-GR" smtClean="0"/>
              <a:t>Department of Pediatric Hematology-Oncology,</a:t>
            </a:r>
            <a:r>
              <a:rPr lang="en-US" smtClean="0"/>
              <a:t> at </a:t>
            </a:r>
            <a:r>
              <a:rPr lang="el-GR" smtClean="0"/>
              <a:t>University Hospital of Heraklion, Heraklion </a:t>
            </a:r>
            <a:r>
              <a:rPr lang="en-US" smtClean="0"/>
              <a:t> </a:t>
            </a:r>
            <a:endParaRPr lang="el-GR" smtClean="0"/>
          </a:p>
          <a:p>
            <a:endParaRPr lang="el-GR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AD787C9-035A-4572-B80D-2E42B8DE4903}" type="slidenum">
              <a:rPr lang="en-GB" smtClean="0"/>
              <a:pPr eaLnBrk="1" hangingPunct="1"/>
              <a:t>4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Recently, all collaborating parties have the possibility of the electronic registration of the new cases via the </a:t>
            </a:r>
          </a:p>
          <a:p>
            <a:r>
              <a:rPr lang="en-US" smtClean="0"/>
              <a:t>On line reporting system.</a:t>
            </a:r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4"/>
          <p:cNvSpPr>
            <a:spLocks noChangeArrowheads="1"/>
          </p:cNvSpPr>
          <p:nvPr userDrawn="1"/>
        </p:nvSpPr>
        <p:spPr bwMode="auto">
          <a:xfrm>
            <a:off x="8204200" y="6165850"/>
            <a:ext cx="642938" cy="692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l-GR"/>
          </a:p>
        </p:txBody>
      </p:sp>
      <p:pic>
        <p:nvPicPr>
          <p:cNvPr id="5" name="Picture 1042" descr="athina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188075"/>
            <a:ext cx="5032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8963" y="6151563"/>
            <a:ext cx="72072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045"/>
          <p:cNvSpPr txBox="1">
            <a:spLocks noChangeArrowheads="1"/>
          </p:cNvSpPr>
          <p:nvPr userDrawn="1"/>
        </p:nvSpPr>
        <p:spPr bwMode="auto">
          <a:xfrm>
            <a:off x="1754188" y="6140450"/>
            <a:ext cx="574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l-GR" smtClean="0"/>
          </a:p>
        </p:txBody>
      </p:sp>
      <p:sp>
        <p:nvSpPr>
          <p:cNvPr id="8" name="Text Box 1046"/>
          <p:cNvSpPr txBox="1">
            <a:spLocks noChangeArrowheads="1"/>
          </p:cNvSpPr>
          <p:nvPr userDrawn="1"/>
        </p:nvSpPr>
        <p:spPr bwMode="auto">
          <a:xfrm>
            <a:off x="1577975" y="6072188"/>
            <a:ext cx="47307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l-GR" sz="1200" b="1" smtClean="0">
                <a:solidFill>
                  <a:schemeClr val="bg1"/>
                </a:solidFill>
              </a:rPr>
              <a:t>Κέντρο Ερευνας και Πρόληψης Ατυχημάτων, ΚΕΠΠΑ</a:t>
            </a:r>
          </a:p>
          <a:p>
            <a:pPr>
              <a:defRPr/>
            </a:pPr>
            <a:r>
              <a:rPr lang="el-GR" sz="1200" b="1" smtClean="0">
                <a:solidFill>
                  <a:schemeClr val="bg1"/>
                </a:solidFill>
              </a:rPr>
              <a:t>Εργαστήριο Υγιεινής, Επιδημιολογίας και Ιατρικής Στατιστικής</a:t>
            </a:r>
          </a:p>
          <a:p>
            <a:pPr>
              <a:defRPr/>
            </a:pPr>
            <a:r>
              <a:rPr lang="el-GR" sz="1200" b="1" smtClean="0">
                <a:solidFill>
                  <a:schemeClr val="bg1"/>
                </a:solidFill>
              </a:rPr>
              <a:t>Ιατρική Σχολή Πανεπιστημίου Αθηνών</a:t>
            </a:r>
          </a:p>
          <a:p>
            <a:pPr>
              <a:defRPr/>
            </a:pPr>
            <a:endParaRPr lang="el-GR" sz="1200" smtClean="0">
              <a:solidFill>
                <a:schemeClr val="bg1"/>
              </a:solidFill>
            </a:endParaRPr>
          </a:p>
        </p:txBody>
      </p:sp>
      <p:sp>
        <p:nvSpPr>
          <p:cNvPr id="1045506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2581275" y="1639888"/>
            <a:ext cx="6081713" cy="909637"/>
          </a:xfrm>
        </p:spPr>
        <p:txBody>
          <a:bodyPr lIns="91440" rIns="91440" anchor="b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045507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81275" y="2547938"/>
            <a:ext cx="6088063" cy="904875"/>
          </a:xfrm>
        </p:spPr>
        <p:txBody>
          <a:bodyPr lIns="91440" rIns="91440" anchor="ctr"/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5676929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80652581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xmlns="" val="3479846912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319088" y="1879600"/>
            <a:ext cx="4186237" cy="4029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57725" y="1879600"/>
            <a:ext cx="4186238" cy="4029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94939186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945329477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768594002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65128181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xmlns="" val="2489816455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xmlns="" val="875655806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247908697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11950" y="622300"/>
            <a:ext cx="2132013" cy="528637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14325" y="622300"/>
            <a:ext cx="6245225" cy="528637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044053665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14325" y="622300"/>
            <a:ext cx="8515350" cy="60007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319088" y="1879600"/>
            <a:ext cx="8524875" cy="4029075"/>
          </a:xfrm>
        </p:spPr>
        <p:txBody>
          <a:bodyPr/>
          <a:lstStyle/>
          <a:p>
            <a:pPr lvl="0"/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xmlns="" val="4201687572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4325" y="622300"/>
            <a:ext cx="85153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879600"/>
            <a:ext cx="852487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smtClean="0"/>
          </a:p>
        </p:txBody>
      </p:sp>
      <p:sp>
        <p:nvSpPr>
          <p:cNvPr id="1028" name="Text Box 19"/>
          <p:cNvSpPr txBox="1">
            <a:spLocks noChangeArrowheads="1"/>
          </p:cNvSpPr>
          <p:nvPr userDrawn="1"/>
        </p:nvSpPr>
        <p:spPr bwMode="auto">
          <a:xfrm>
            <a:off x="0" y="6213475"/>
            <a:ext cx="91440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15000"/>
              </a:lnSpc>
              <a:defRPr/>
            </a:pPr>
            <a:r>
              <a:rPr lang="el-GR" sz="1000" b="1" smtClean="0">
                <a:solidFill>
                  <a:srgbClr val="333333"/>
                </a:solidFill>
                <a:latin typeface="Verdana" pitchFamily="34" charset="0"/>
              </a:rPr>
              <a:t>Κέντρο Ερευνας και Πρόληψης Ατυχημάτων, ΚΕΠΠΑ</a:t>
            </a:r>
          </a:p>
          <a:p>
            <a:pPr algn="ctr">
              <a:lnSpc>
                <a:spcPct val="115000"/>
              </a:lnSpc>
              <a:defRPr/>
            </a:pPr>
            <a:r>
              <a:rPr lang="el-GR" sz="1000" b="1" smtClean="0">
                <a:solidFill>
                  <a:srgbClr val="333333"/>
                </a:solidFill>
                <a:latin typeface="Verdana" pitchFamily="34" charset="0"/>
              </a:rPr>
              <a:t>Εργαστήριο Υγιεινής, Επιδημιολογίας και Ιατρικής Στατιστικής</a:t>
            </a:r>
          </a:p>
          <a:p>
            <a:pPr algn="ctr">
              <a:lnSpc>
                <a:spcPct val="115000"/>
              </a:lnSpc>
              <a:defRPr/>
            </a:pPr>
            <a:r>
              <a:rPr lang="el-GR" sz="1000" b="1" smtClean="0">
                <a:solidFill>
                  <a:srgbClr val="333333"/>
                </a:solidFill>
                <a:latin typeface="Verdana" pitchFamily="34" charset="0"/>
              </a:rPr>
              <a:t>Ιατρική Σχολή Πανεπιστημίου Αθηνών</a:t>
            </a:r>
          </a:p>
        </p:txBody>
      </p:sp>
      <p:pic>
        <p:nvPicPr>
          <p:cNvPr id="1029" name="Picture 21" descr="athina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188075"/>
            <a:ext cx="5032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/>
          <p:cNvPicPr>
            <a:picLocks noChangeAspect="1" noChangeArrowheads="1"/>
          </p:cNvPicPr>
          <p:nvPr userDrawn="1"/>
        </p:nvPicPr>
        <p:blipFill>
          <a:blip r:embed="rId16" cstate="print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8963" y="6151563"/>
            <a:ext cx="72072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1" r:id="rId2"/>
    <p:sldLayoutId id="2147483710" r:id="rId3"/>
    <p:sldLayoutId id="2147483709" r:id="rId4"/>
    <p:sldLayoutId id="2147483708" r:id="rId5"/>
    <p:sldLayoutId id="2147483707" r:id="rId6"/>
    <p:sldLayoutId id="2147483706" r:id="rId7"/>
    <p:sldLayoutId id="2147483705" r:id="rId8"/>
    <p:sldLayoutId id="2147483704" r:id="rId9"/>
    <p:sldLayoutId id="2147483703" r:id="rId10"/>
    <p:sldLayoutId id="2147483702" r:id="rId11"/>
    <p:sldLayoutId id="2147483701" r:id="rId12"/>
  </p:sldLayoutIdLst>
  <p:transition spd="med">
    <p:wipe dir="r"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Char char="-"/>
        <a:defRPr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Char char="-"/>
        <a:defRPr>
          <a:solidFill>
            <a:schemeClr val="tx1"/>
          </a:solidFill>
          <a:latin typeface="+mn-lt"/>
        </a:defRPr>
      </a:lvl3pPr>
      <a:lvl4pPr marL="752475" indent="-18891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Char char="-"/>
        <a:defRPr>
          <a:solidFill>
            <a:schemeClr val="tx1"/>
          </a:solidFill>
          <a:latin typeface="+mn-lt"/>
        </a:defRPr>
      </a:lvl4pPr>
      <a:lvl5pPr marL="962025" indent="-20796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1419225" indent="-207963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1876425" indent="-207963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2333625" indent="-207963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2790825" indent="-207963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12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11" Type="http://schemas.openxmlformats.org/officeDocument/2006/relationships/image" Target="../media/image15.jpeg"/><Relationship Id="rId5" Type="http://schemas.openxmlformats.org/officeDocument/2006/relationships/image" Target="../media/image10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9.jpe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Excel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Excel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50"/>
          <p:cNvSpPr>
            <a:spLocks noGrp="1" noChangeArrowheads="1"/>
          </p:cNvSpPr>
          <p:nvPr>
            <p:ph type="ctrTitle" sz="quarter"/>
          </p:nvPr>
        </p:nvSpPr>
        <p:spPr>
          <a:xfrm>
            <a:off x="488950" y="1639888"/>
            <a:ext cx="8174038" cy="1576387"/>
          </a:xfrm>
        </p:spPr>
        <p:txBody>
          <a:bodyPr/>
          <a:lstStyle/>
          <a:p>
            <a:pPr algn="ctr" eaLnBrk="1" hangingPunct="1">
              <a:lnSpc>
                <a:spcPct val="115000"/>
              </a:lnSpc>
            </a:pPr>
            <a:r>
              <a:rPr lang="el-GR" sz="2400" smtClean="0"/>
              <a:t>Κοινωνικοοικονομικές ανισότητες και επιβίωση από οξεία λευχαιμία στα παιδιά: συγκριτικά δεδομένα από βαλκανικές χώρες και Μόσχα</a:t>
            </a:r>
            <a:endParaRPr lang="de-DE" sz="2400" smtClean="0"/>
          </a:p>
        </p:txBody>
      </p:sp>
      <p:sp>
        <p:nvSpPr>
          <p:cNvPr id="3075" name="Text Box 13"/>
          <p:cNvSpPr txBox="1">
            <a:spLocks noChangeArrowheads="1"/>
          </p:cNvSpPr>
          <p:nvPr/>
        </p:nvSpPr>
        <p:spPr bwMode="auto">
          <a:xfrm>
            <a:off x="2973388" y="3709988"/>
            <a:ext cx="2457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l-GR" sz="2400" b="1">
                <a:solidFill>
                  <a:schemeClr val="bg1"/>
                </a:solidFill>
              </a:rPr>
              <a:t>Ελένη Πετρίδου</a:t>
            </a:r>
          </a:p>
        </p:txBody>
      </p:sp>
      <p:sp>
        <p:nvSpPr>
          <p:cNvPr id="3076" name="5 - TextBox"/>
          <p:cNvSpPr txBox="1">
            <a:spLocks noChangeArrowheads="1"/>
          </p:cNvSpPr>
          <p:nvPr/>
        </p:nvSpPr>
        <p:spPr bwMode="auto">
          <a:xfrm>
            <a:off x="2374900" y="5445125"/>
            <a:ext cx="3889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l-GR" b="1">
                <a:solidFill>
                  <a:schemeClr val="bg1"/>
                </a:solidFill>
              </a:rPr>
              <a:t>Καρπενήσι,  15 Σεπτεμβρίου 2012</a:t>
            </a:r>
            <a:endParaRPr lang="el-GR">
              <a:solidFill>
                <a:schemeClr val="bg1"/>
              </a:solidFill>
            </a:endParaRPr>
          </a:p>
          <a:p>
            <a:endParaRPr lang="el-GR"/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598488" y="152400"/>
            <a:ext cx="50403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sz="1400" b="1">
                <a:solidFill>
                  <a:schemeClr val="bg1"/>
                </a:solidFill>
                <a:cs typeface="Arial" charset="0"/>
              </a:rPr>
              <a:t>24ο Πανελλήνιο Συνέδριο της Ελληνικής Εταιρίας Κοινωνικής Παιδιατρικής και Προαγωγής της Υγείας</a:t>
            </a:r>
          </a:p>
        </p:txBody>
      </p:sp>
      <p:pic>
        <p:nvPicPr>
          <p:cNvPr id="3078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0750" y="6148388"/>
            <a:ext cx="709613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62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1577975" y="6611938"/>
            <a:ext cx="52720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sz="1200" b="1">
                <a:solidFill>
                  <a:schemeClr val="bg1"/>
                </a:solidFill>
              </a:rPr>
              <a:t>Ελληνική Εταιρία Κοινωνικής Παιδιατρικής και Προαγωγής της Υγείας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14325" y="0"/>
            <a:ext cx="8515350" cy="600075"/>
          </a:xfrm>
        </p:spPr>
        <p:txBody>
          <a:bodyPr/>
          <a:lstStyle/>
          <a:p>
            <a:pPr algn="ctr"/>
            <a:r>
              <a:rPr lang="el-GR" smtClean="0">
                <a:solidFill>
                  <a:schemeClr val="bg1"/>
                </a:solidFill>
              </a:rPr>
              <a:t>ΕΙΣΑΓΩΓΗ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3" y="835025"/>
            <a:ext cx="8524875" cy="4029075"/>
          </a:xfrm>
        </p:spPr>
        <p:txBody>
          <a:bodyPr/>
          <a:lstStyle/>
          <a:p>
            <a:pPr marL="0" indent="0">
              <a:buClr>
                <a:srgbClr val="1C4C74"/>
              </a:buClr>
              <a:buFont typeface="Wingdings" pitchFamily="2" charset="2"/>
              <a:buNone/>
              <a:defRPr/>
            </a:pPr>
            <a:r>
              <a:rPr lang="el-GR" sz="2800" dirty="0" smtClean="0">
                <a:solidFill>
                  <a:srgbClr val="FF0000"/>
                </a:solidFill>
              </a:rPr>
              <a:t>Προς τι η συνθετική προσέγγιση?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buClr>
                <a:srgbClr val="1C4C74"/>
              </a:buClr>
              <a:defRPr/>
            </a:pPr>
            <a:endParaRPr lang="en-US" dirty="0">
              <a:solidFill>
                <a:srgbClr val="000000"/>
              </a:solidFill>
            </a:endParaRPr>
          </a:p>
          <a:p>
            <a:pPr>
              <a:buClr>
                <a:srgbClr val="1C4C74"/>
              </a:buClr>
              <a:defRPr/>
            </a:pPr>
            <a:r>
              <a:rPr lang="el-GR" dirty="0" smtClean="0">
                <a:solidFill>
                  <a:srgbClr val="000000"/>
                </a:solidFill>
              </a:rPr>
              <a:t>Αύξηση </a:t>
            </a:r>
            <a:r>
              <a:rPr lang="el-GR" dirty="0">
                <a:solidFill>
                  <a:srgbClr val="000000"/>
                </a:solidFill>
              </a:rPr>
              <a:t>της </a:t>
            </a:r>
            <a:r>
              <a:rPr lang="el-GR" dirty="0">
                <a:solidFill>
                  <a:srgbClr val="FF0000"/>
                </a:solidFill>
              </a:rPr>
              <a:t>στατιστικής </a:t>
            </a:r>
            <a:r>
              <a:rPr lang="el-GR" dirty="0" smtClean="0">
                <a:solidFill>
                  <a:srgbClr val="FF0000"/>
                </a:solidFill>
              </a:rPr>
              <a:t>ισχύος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Clr>
                <a:srgbClr val="1C4C74"/>
              </a:buClr>
              <a:defRPr/>
            </a:pPr>
            <a:endParaRPr lang="el-GR" dirty="0">
              <a:solidFill>
                <a:srgbClr val="FF0000"/>
              </a:solidFill>
            </a:endParaRPr>
          </a:p>
          <a:p>
            <a:pPr>
              <a:buClr>
                <a:srgbClr val="1C4C74"/>
              </a:buClr>
              <a:defRPr/>
            </a:pPr>
            <a:r>
              <a:rPr lang="el-GR" dirty="0">
                <a:solidFill>
                  <a:srgbClr val="000000"/>
                </a:solidFill>
              </a:rPr>
              <a:t>Μεθοδολογική </a:t>
            </a:r>
            <a:r>
              <a:rPr lang="el-GR">
                <a:solidFill>
                  <a:srgbClr val="000000"/>
                </a:solidFill>
              </a:rPr>
              <a:t>προσέγγιση </a:t>
            </a:r>
            <a:r>
              <a:rPr lang="el-GR" smtClean="0">
                <a:solidFill>
                  <a:srgbClr val="000000"/>
                </a:solidFill>
              </a:rPr>
              <a:t>παραγόντων </a:t>
            </a:r>
            <a:r>
              <a:rPr lang="el-GR" dirty="0">
                <a:solidFill>
                  <a:srgbClr val="000000"/>
                </a:solidFill>
              </a:rPr>
              <a:t>που εμφανίζουν </a:t>
            </a:r>
            <a:r>
              <a:rPr lang="el-GR" dirty="0">
                <a:solidFill>
                  <a:srgbClr val="FF0000"/>
                </a:solidFill>
              </a:rPr>
              <a:t>διακρατική </a:t>
            </a:r>
            <a:r>
              <a:rPr lang="el-GR" dirty="0" smtClean="0">
                <a:solidFill>
                  <a:srgbClr val="FF0000"/>
                </a:solidFill>
              </a:rPr>
              <a:t>μεταβλητότητα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Clr>
                <a:srgbClr val="1C4C74"/>
              </a:buClr>
              <a:defRPr/>
            </a:pPr>
            <a:endParaRPr lang="el-GR" dirty="0">
              <a:solidFill>
                <a:srgbClr val="FF0000"/>
              </a:solidFill>
            </a:endParaRPr>
          </a:p>
          <a:p>
            <a:pPr>
              <a:buClr>
                <a:srgbClr val="1C4C74"/>
              </a:buClr>
              <a:defRPr/>
            </a:pPr>
            <a:r>
              <a:rPr lang="el-GR" dirty="0">
                <a:solidFill>
                  <a:srgbClr val="000000"/>
                </a:solidFill>
              </a:rPr>
              <a:t>Αναζήτηση της </a:t>
            </a:r>
            <a:r>
              <a:rPr lang="el-GR" dirty="0" err="1">
                <a:solidFill>
                  <a:srgbClr val="FF0000"/>
                </a:solidFill>
              </a:rPr>
              <a:t>αναπαραγωγιμότητας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el-GR" dirty="0">
                <a:solidFill>
                  <a:srgbClr val="000000"/>
                </a:solidFill>
              </a:rPr>
              <a:t>ευρημάτων που έχουν αναδυθεί σε εθνικό επίπεδο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33363" y="5692775"/>
            <a:ext cx="8280400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/>
              <a:t>McEvoy SP et al: Role of mobile phones in motor vehicle crashes resulting in hospital attendance: a case-crossover study. BMJ. 2005 Aug 20;331(7514):428.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l-GR" sz="800"/>
              <a:t>Beck KH</a:t>
            </a:r>
            <a:r>
              <a:rPr lang="en-US" sz="800"/>
              <a:t> et al. Cell phone users, reported crash risk, unsafe driving behaviors and dispositions: a survey of motorists in Maryland. J Safety Res. 2007;38(6):683-8.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l-GR" sz="800"/>
              <a:t>Caird JK</a:t>
            </a:r>
            <a:r>
              <a:rPr lang="en-US" sz="800"/>
              <a:t> et al. A meta-analysis of the effects of cell phones on driver performance. </a:t>
            </a:r>
            <a:r>
              <a:rPr lang="el-GR" sz="800"/>
              <a:t>Accid Anal Prev. 2008 Jul;40(4):1282-93.</a:t>
            </a:r>
          </a:p>
        </p:txBody>
      </p:sp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0750" y="6148388"/>
            <a:ext cx="709613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088" y="1103313"/>
            <a:ext cx="8524875" cy="480536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l-GR" dirty="0" smtClean="0">
                <a:solidFill>
                  <a:schemeClr val="bg2"/>
                </a:solidFill>
              </a:rPr>
              <a:t> </a:t>
            </a:r>
            <a:r>
              <a:rPr lang="el-GR" b="1" dirty="0" smtClean="0">
                <a:solidFill>
                  <a:schemeClr val="bg2"/>
                </a:solidFill>
              </a:rPr>
              <a:t>Πανελλήνιο </a:t>
            </a:r>
            <a:r>
              <a:rPr lang="el-GR" b="1" dirty="0" smtClean="0">
                <a:solidFill>
                  <a:schemeClr val="bg2"/>
                </a:solidFill>
                <a:ea typeface="+mj-ea"/>
                <a:cs typeface="+mj-cs"/>
              </a:rPr>
              <a:t>Αρχείο Καταγραφής </a:t>
            </a:r>
            <a:r>
              <a:rPr lang="en-US" b="1" dirty="0" smtClean="0">
                <a:solidFill>
                  <a:schemeClr val="bg2"/>
                </a:solidFill>
                <a:ea typeface="+mj-ea"/>
                <a:cs typeface="+mj-cs"/>
              </a:rPr>
              <a:t>(NARECHEM)</a:t>
            </a:r>
            <a:r>
              <a:rPr lang="el-GR" b="1" dirty="0" smtClean="0">
                <a:solidFill>
                  <a:schemeClr val="bg2"/>
                </a:solidFill>
                <a:ea typeface="+mj-ea"/>
                <a:cs typeface="+mj-cs"/>
              </a:rPr>
              <a:t>: δεδομένα επιβίωσης:</a:t>
            </a:r>
            <a:endParaRPr lang="en-US" b="1" dirty="0" smtClean="0">
              <a:solidFill>
                <a:schemeClr val="bg2"/>
              </a:solidFill>
              <a:ea typeface="+mj-ea"/>
              <a:cs typeface="+mj-cs"/>
            </a:endParaRPr>
          </a:p>
          <a:p>
            <a:pPr>
              <a:defRPr/>
            </a:pPr>
            <a:endParaRPr lang="el-GR" b="1" dirty="0" smtClean="0">
              <a:solidFill>
                <a:schemeClr val="bg2"/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US" dirty="0" smtClean="0">
                <a:solidFill>
                  <a:schemeClr val="bg2"/>
                </a:solidFill>
              </a:rPr>
              <a:t>15-</a:t>
            </a:r>
            <a:r>
              <a:rPr lang="el-GR" dirty="0" err="1" smtClean="0">
                <a:solidFill>
                  <a:schemeClr val="bg2"/>
                </a:solidFill>
              </a:rPr>
              <a:t>ετής</a:t>
            </a:r>
            <a:r>
              <a:rPr lang="el-GR" dirty="0" smtClean="0">
                <a:solidFill>
                  <a:schemeClr val="bg2"/>
                </a:solidFill>
              </a:rPr>
              <a:t> </a:t>
            </a:r>
            <a:r>
              <a:rPr lang="el-GR" dirty="0" smtClean="0"/>
              <a:t>περίοδος </a:t>
            </a:r>
            <a:r>
              <a:rPr lang="en-US" dirty="0" smtClean="0"/>
              <a:t>(1996-2010) </a:t>
            </a: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>
              <a:defRPr/>
            </a:pPr>
            <a:r>
              <a:rPr lang="en-US" dirty="0" smtClean="0">
                <a:solidFill>
                  <a:schemeClr val="bg2"/>
                </a:solidFill>
              </a:rPr>
              <a:t>1637 </a:t>
            </a:r>
            <a:r>
              <a:rPr lang="el-GR" dirty="0" smtClean="0"/>
              <a:t>παιδιά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bg2"/>
                </a:solidFill>
              </a:rPr>
              <a:t>1215</a:t>
            </a:r>
            <a:r>
              <a:rPr lang="en-US" dirty="0" smtClean="0"/>
              <a:t> </a:t>
            </a:r>
            <a:r>
              <a:rPr lang="el-GR" dirty="0" smtClean="0"/>
              <a:t>περιστατικά λευχαιμίας και </a:t>
            </a:r>
            <a:r>
              <a:rPr lang="en-US" dirty="0" smtClean="0">
                <a:solidFill>
                  <a:schemeClr val="bg2"/>
                </a:solidFill>
              </a:rPr>
              <a:t>422 </a:t>
            </a:r>
            <a:r>
              <a:rPr lang="el-GR" dirty="0" smtClean="0"/>
              <a:t>λεμφώματος)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l-GR" b="1" dirty="0" smtClean="0">
                <a:solidFill>
                  <a:schemeClr val="bg2"/>
                </a:solidFill>
              </a:rPr>
              <a:t>Ελληνική Στατιστική Αρχή </a:t>
            </a:r>
            <a:r>
              <a:rPr lang="en-US" b="1" dirty="0" smtClean="0">
                <a:solidFill>
                  <a:schemeClr val="bg2"/>
                </a:solidFill>
              </a:rPr>
              <a:t>(www.statistics.gr)</a:t>
            </a:r>
            <a:endParaRPr lang="el-GR" b="1" dirty="0" smtClean="0">
              <a:solidFill>
                <a:schemeClr val="bg2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l-GR" dirty="0" smtClean="0"/>
              <a:t>  Υπολογίστηκαν τα δεδομένα επίπτωση</a:t>
            </a:r>
            <a:r>
              <a:rPr lang="el-GR" dirty="0"/>
              <a:t>ς</a:t>
            </a:r>
            <a:r>
              <a:rPr lang="el-GR" dirty="0" smtClean="0"/>
              <a:t> και θνησιμότητας ανά</a:t>
            </a:r>
          </a:p>
          <a:p>
            <a:pPr lvl="1">
              <a:defRPr/>
            </a:pPr>
            <a:r>
              <a:rPr lang="el-GR" dirty="0" smtClean="0"/>
              <a:t>ημερολογιακό έτος, </a:t>
            </a:r>
          </a:p>
          <a:p>
            <a:pPr lvl="1">
              <a:defRPr/>
            </a:pPr>
            <a:r>
              <a:rPr lang="el-GR" dirty="0" smtClean="0"/>
              <a:t>ηλικία και </a:t>
            </a:r>
          </a:p>
          <a:p>
            <a:pPr lvl="1">
              <a:defRPr/>
            </a:pPr>
            <a:r>
              <a:rPr lang="el-GR" dirty="0" smtClean="0"/>
              <a:t>φύλο</a:t>
            </a:r>
            <a:endParaRPr lang="el-GR" dirty="0"/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1044575" y="-115888"/>
            <a:ext cx="5192713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sz="3200" b="1">
                <a:solidFill>
                  <a:schemeClr val="bg1"/>
                </a:solidFill>
              </a:rPr>
              <a:t>Τα δεδομένα της Ελλάδας</a:t>
            </a:r>
          </a:p>
        </p:txBody>
      </p:sp>
      <p:pic>
        <p:nvPicPr>
          <p:cNvPr id="5125" name="Picture 33" descr="C:\Users\-\Desktop\IVF\image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813" y="976313"/>
            <a:ext cx="50323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0"/>
            <a:ext cx="8515350" cy="600075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NARECHEM: </a:t>
            </a:r>
            <a:r>
              <a:rPr lang="el-GR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Πανελλήνια κάλυψη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3538" y="655638"/>
            <a:ext cx="8524875" cy="4835525"/>
          </a:xfrm>
        </p:spPr>
        <p:txBody>
          <a:bodyPr/>
          <a:lstStyle/>
          <a:p>
            <a:pPr eaLnBrk="1" hangingPunct="1">
              <a:spcBef>
                <a:spcPct val="20000"/>
              </a:spcBef>
              <a:spcAft>
                <a:spcPct val="10000"/>
              </a:spcAft>
              <a:buClrTx/>
              <a:buFont typeface="Arial" charset="0"/>
              <a:buNone/>
            </a:pPr>
            <a:r>
              <a:rPr lang="en-US" b="1" smtClean="0"/>
              <a:t>. </a:t>
            </a:r>
          </a:p>
          <a:p>
            <a:pPr eaLnBrk="1" hangingPunct="1">
              <a:spcBef>
                <a:spcPct val="20000"/>
              </a:spcBef>
              <a:spcAft>
                <a:spcPct val="10000"/>
              </a:spcAft>
              <a:buClrTx/>
              <a:buFont typeface="Arial" charset="0"/>
              <a:buNone/>
            </a:pPr>
            <a:endParaRPr lang="el-GR" b="1" smtClean="0"/>
          </a:p>
        </p:txBody>
      </p:sp>
      <p:pic>
        <p:nvPicPr>
          <p:cNvPr id="6148" name="Picture 4" descr="http://195.134.113.106/chdb/images/aghia_soph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7175" y="2246313"/>
            <a:ext cx="57626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http://195.134.113.106/chdb/images/aglaia_kiriako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4188" y="4700588"/>
            <a:ext cx="53181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http://195.134.113.106/chdb/images/ipp_salonic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3138" y="3492500"/>
            <a:ext cx="4714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http://195.134.113.106/chdb/images/ahepalogo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363" y="1871663"/>
            <a:ext cx="481012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http://195.134.113.106/chdb/images/pepagnh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0913" y="4986338"/>
            <a:ext cx="4032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153" name="Straight Arrow Connector 14"/>
          <p:cNvCxnSpPr>
            <a:cxnSpLocks noChangeShapeType="1"/>
          </p:cNvCxnSpPr>
          <p:nvPr/>
        </p:nvCxnSpPr>
        <p:spPr bwMode="auto">
          <a:xfrm rot="10800000" flipV="1">
            <a:off x="4602163" y="2563813"/>
            <a:ext cx="3216275" cy="11699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54" name="Straight Arrow Connector 16"/>
          <p:cNvCxnSpPr>
            <a:cxnSpLocks noChangeShapeType="1"/>
          </p:cNvCxnSpPr>
          <p:nvPr/>
        </p:nvCxnSpPr>
        <p:spPr bwMode="auto">
          <a:xfrm rot="10800000">
            <a:off x="4632325" y="3763963"/>
            <a:ext cx="3079750" cy="8572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55" name="Straight Arrow Connector 18"/>
          <p:cNvCxnSpPr>
            <a:cxnSpLocks noChangeShapeType="1"/>
            <a:stCxn id="6165" idx="3"/>
          </p:cNvCxnSpPr>
          <p:nvPr/>
        </p:nvCxnSpPr>
        <p:spPr bwMode="auto">
          <a:xfrm flipV="1">
            <a:off x="1755775" y="2133600"/>
            <a:ext cx="2206625" cy="793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56" name="Straight Arrow Connector 20"/>
          <p:cNvCxnSpPr>
            <a:cxnSpLocks noChangeShapeType="1"/>
          </p:cNvCxnSpPr>
          <p:nvPr/>
        </p:nvCxnSpPr>
        <p:spPr bwMode="auto">
          <a:xfrm flipV="1">
            <a:off x="1752600" y="2163763"/>
            <a:ext cx="2179638" cy="15240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57" name="Straight Arrow Connector 22"/>
          <p:cNvCxnSpPr>
            <a:cxnSpLocks noChangeShapeType="1"/>
            <a:stCxn id="6167" idx="3"/>
          </p:cNvCxnSpPr>
          <p:nvPr/>
        </p:nvCxnSpPr>
        <p:spPr bwMode="auto">
          <a:xfrm>
            <a:off x="1741488" y="5160963"/>
            <a:ext cx="3592512" cy="23336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58" name="Rectangle 16"/>
          <p:cNvSpPr>
            <a:spLocks noChangeArrowheads="1"/>
          </p:cNvSpPr>
          <p:nvPr/>
        </p:nvSpPr>
        <p:spPr bwMode="auto">
          <a:xfrm>
            <a:off x="4094163" y="5664200"/>
            <a:ext cx="1020762" cy="285750"/>
          </a:xfrm>
          <a:prstGeom prst="rect">
            <a:avLst/>
          </a:prstGeom>
          <a:solidFill>
            <a:srgbClr val="7FD9E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6159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l-GR"/>
          </a:p>
        </p:txBody>
      </p:sp>
      <p:graphicFrame>
        <p:nvGraphicFramePr>
          <p:cNvPr id="6160" name="Object 17"/>
          <p:cNvGraphicFramePr>
            <a:graphicFrameLocks noChangeAspect="1"/>
          </p:cNvGraphicFramePr>
          <p:nvPr/>
        </p:nvGraphicFramePr>
        <p:xfrm>
          <a:off x="8420100" y="3495675"/>
          <a:ext cx="723900" cy="571500"/>
        </p:xfrm>
        <a:graphic>
          <a:graphicData uri="http://schemas.openxmlformats.org/presentationml/2006/ole">
            <p:oleObj spid="_x0000_s6177" name="Εικόνα bitmap" r:id="rId9" imgW="685714" imgH="609524" progId="PBrush">
              <p:embed/>
            </p:oleObj>
          </a:graphicData>
        </a:graphic>
      </p:graphicFrame>
      <p:sp>
        <p:nvSpPr>
          <p:cNvPr id="6161" name="Line 20"/>
          <p:cNvSpPr>
            <a:spLocks noChangeShapeType="1"/>
          </p:cNvSpPr>
          <p:nvPr/>
        </p:nvSpPr>
        <p:spPr bwMode="auto">
          <a:xfrm flipH="1">
            <a:off x="4659313" y="3598863"/>
            <a:ext cx="3135312" cy="160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6162" name="Rectangle 21"/>
          <p:cNvSpPr>
            <a:spLocks noChangeArrowheads="1"/>
          </p:cNvSpPr>
          <p:nvPr/>
        </p:nvSpPr>
        <p:spPr bwMode="auto">
          <a:xfrm>
            <a:off x="7170738" y="3614738"/>
            <a:ext cx="1262062" cy="406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NARECHEM</a:t>
            </a:r>
            <a:endParaRPr lang="el-GR">
              <a:solidFill>
                <a:schemeClr val="bg2"/>
              </a:solidFill>
            </a:endParaRPr>
          </a:p>
        </p:txBody>
      </p:sp>
      <p:sp>
        <p:nvSpPr>
          <p:cNvPr id="6163" name="Rectangle 22"/>
          <p:cNvSpPr>
            <a:spLocks noChangeArrowheads="1"/>
          </p:cNvSpPr>
          <p:nvPr/>
        </p:nvSpPr>
        <p:spPr bwMode="auto">
          <a:xfrm>
            <a:off x="7154863" y="2409825"/>
            <a:ext cx="609600" cy="3190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1, 2 </a:t>
            </a:r>
            <a:endParaRPr lang="el-GR">
              <a:solidFill>
                <a:schemeClr val="bg1"/>
              </a:solidFill>
            </a:endParaRPr>
          </a:p>
        </p:txBody>
      </p:sp>
      <p:sp>
        <p:nvSpPr>
          <p:cNvPr id="6164" name="Rectangle 23"/>
          <p:cNvSpPr>
            <a:spLocks noChangeArrowheads="1"/>
          </p:cNvSpPr>
          <p:nvPr/>
        </p:nvSpPr>
        <p:spPr bwMode="auto">
          <a:xfrm>
            <a:off x="7518400" y="4746625"/>
            <a:ext cx="479425" cy="4206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el-GR">
              <a:solidFill>
                <a:schemeClr val="bg1"/>
              </a:solidFill>
            </a:endParaRPr>
          </a:p>
        </p:txBody>
      </p:sp>
      <p:sp>
        <p:nvSpPr>
          <p:cNvPr id="6165" name="Rectangle 24"/>
          <p:cNvSpPr>
            <a:spLocks noChangeArrowheads="1"/>
          </p:cNvSpPr>
          <p:nvPr/>
        </p:nvSpPr>
        <p:spPr bwMode="auto">
          <a:xfrm>
            <a:off x="1436688" y="1989138"/>
            <a:ext cx="319087" cy="304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el-GR">
              <a:solidFill>
                <a:schemeClr val="bg1"/>
              </a:solidFill>
            </a:endParaRPr>
          </a:p>
        </p:txBody>
      </p:sp>
      <p:sp>
        <p:nvSpPr>
          <p:cNvPr id="6166" name="Rectangle 25"/>
          <p:cNvSpPr>
            <a:spLocks noChangeArrowheads="1"/>
          </p:cNvSpPr>
          <p:nvPr/>
        </p:nvSpPr>
        <p:spPr bwMode="auto">
          <a:xfrm>
            <a:off x="1509713" y="3541713"/>
            <a:ext cx="276225" cy="2762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el-GR">
              <a:solidFill>
                <a:schemeClr val="bg1"/>
              </a:solidFill>
            </a:endParaRPr>
          </a:p>
        </p:txBody>
      </p:sp>
      <p:sp>
        <p:nvSpPr>
          <p:cNvPr id="6167" name="Rectangle 26"/>
          <p:cNvSpPr>
            <a:spLocks noChangeArrowheads="1"/>
          </p:cNvSpPr>
          <p:nvPr/>
        </p:nvSpPr>
        <p:spPr bwMode="auto">
          <a:xfrm>
            <a:off x="1363663" y="4964113"/>
            <a:ext cx="377825" cy="39211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el-GR">
              <a:solidFill>
                <a:schemeClr val="bg1"/>
              </a:solidFill>
            </a:endParaRPr>
          </a:p>
        </p:txBody>
      </p:sp>
      <p:pic>
        <p:nvPicPr>
          <p:cNvPr id="6168" name="Picture 25" descr="C:\Users\-\Desktop\IVF\location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14450"/>
            <a:ext cx="914400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9" name="Picture 26" descr="C:\Users\-\Desktop\IVF\image017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7538" y="5988050"/>
            <a:ext cx="7239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0" name="Picture 27" descr="C:\Users\-\Desktop\IVF\image01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5513" y="238125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1" name="Picture 29" descr="C:\Users\-\Desktop\IVF\image013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3075" y="2416175"/>
            <a:ext cx="6572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2" name="Picture 30" descr="C:\Users\-\Desktop\IVF\image01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0738" y="4438650"/>
            <a:ext cx="7143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3" name="Picture 31" descr="C:\Users\-\Desktop\IVF\image01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7175" y="4479925"/>
            <a:ext cx="7143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4" name="Picture 32" descr="C:\Users\-\Desktop\IVF\image00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2850" y="4402138"/>
            <a:ext cx="825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5" name="Picture 33" descr="C:\Users\-\Desktop\IVF\image007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0838" y="4302125"/>
            <a:ext cx="5032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G:\mobi kids\pic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5475"/>
            <a:ext cx="545941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28688">
              <a:defRPr/>
            </a:pP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ΝΑ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RECHEM </a:t>
            </a: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ο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n the Web</a:t>
            </a: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: narechem.gr</a:t>
            </a:r>
          </a:p>
          <a:p>
            <a:pPr algn="r" defTabSz="928688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 </a:t>
            </a:r>
            <a:endParaRPr lang="el-GR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7172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7019925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2125" y="3644900"/>
            <a:ext cx="73818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30175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Το Αρχείο Καταγραφής</a:t>
            </a:r>
            <a:r>
              <a:rPr lang="en-US" smtClean="0">
                <a:solidFill>
                  <a:schemeClr val="bg1"/>
                </a:solidFill>
              </a:rPr>
              <a:t> </a:t>
            </a:r>
            <a:r>
              <a:rPr lang="el-GR" smtClean="0">
                <a:solidFill>
                  <a:schemeClr val="bg1"/>
                </a:solidFill>
              </a:rPr>
              <a:t>της Βουλγαρίας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l-GR" dirty="0" smtClean="0"/>
              <a:t>Η καταγραφή των κακοήθων νεοπλασμάτων γίνεται από το </a:t>
            </a:r>
            <a:r>
              <a:rPr lang="en-US" dirty="0" smtClean="0"/>
              <a:t>Ministry of Health Instruction (1964) and Orders (1990, 2011). </a:t>
            </a:r>
            <a:endParaRPr lang="el-GR" dirty="0" smtClean="0"/>
          </a:p>
          <a:p>
            <a:pPr>
              <a:defRPr/>
            </a:pPr>
            <a:r>
              <a:rPr lang="el-GR" dirty="0" smtClean="0">
                <a:solidFill>
                  <a:srgbClr val="FF0000"/>
                </a:solidFill>
              </a:rPr>
              <a:t>Χρηματοδότηση </a:t>
            </a:r>
            <a:r>
              <a:rPr lang="el-GR" dirty="0" smtClean="0"/>
              <a:t>της καταγραφής από το Υπουργείο Υγείας της Βουλγαρίας. </a:t>
            </a:r>
          </a:p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Bulgarian National Cancer Registry (BNCR)</a:t>
            </a:r>
            <a:r>
              <a:rPr lang="el-GR" dirty="0" smtClean="0">
                <a:solidFill>
                  <a:srgbClr val="FF0000"/>
                </a:solidFill>
              </a:rPr>
              <a:t>: </a:t>
            </a:r>
            <a:r>
              <a:rPr lang="el-GR" dirty="0" smtClean="0"/>
              <a:t>κάλυψη ολόκληρης της χώρας και όλων των ηλικιακών ομάδων</a:t>
            </a:r>
          </a:p>
          <a:p>
            <a:pPr>
              <a:defRPr/>
            </a:pPr>
            <a:r>
              <a:rPr lang="el-GR" dirty="0" smtClean="0"/>
              <a:t>Παρακολούθηση όλων των ασθενών ως το θάνατο ή την απώλεια επαφής</a:t>
            </a:r>
          </a:p>
          <a:p>
            <a:pPr>
              <a:defRPr/>
            </a:pPr>
            <a:r>
              <a:rPr lang="el-GR" dirty="0" smtClean="0"/>
              <a:t>Πληροφόρηση για τις ημερομηνίες και τα αίτια θανάτου 4 φορές ετησίως από το </a:t>
            </a:r>
            <a:r>
              <a:rPr lang="en-US" dirty="0" smtClean="0"/>
              <a:t>National System for Civil Registration (</a:t>
            </a:r>
            <a:r>
              <a:rPr lang="en-US" dirty="0" smtClean="0">
                <a:solidFill>
                  <a:srgbClr val="FF0000"/>
                </a:solidFill>
              </a:rPr>
              <a:t>ESGRAON</a:t>
            </a:r>
            <a:r>
              <a:rPr lang="en-US" dirty="0" smtClean="0"/>
              <a:t>). </a:t>
            </a:r>
          </a:p>
          <a:p>
            <a:pPr>
              <a:defRPr/>
            </a:pPr>
            <a:r>
              <a:rPr lang="el-GR" dirty="0" smtClean="0"/>
              <a:t>Δεδομένα για </a:t>
            </a:r>
            <a:r>
              <a:rPr lang="el-GR" dirty="0" smtClean="0">
                <a:solidFill>
                  <a:srgbClr val="FF0000"/>
                </a:solidFill>
              </a:rPr>
              <a:t>675 </a:t>
            </a:r>
            <a:r>
              <a:rPr lang="el-GR" dirty="0" smtClean="0"/>
              <a:t>νέες (</a:t>
            </a:r>
            <a:r>
              <a:rPr lang="en-US" dirty="0" smtClean="0"/>
              <a:t>incident</a:t>
            </a:r>
            <a:r>
              <a:rPr lang="el-GR" dirty="0" smtClean="0"/>
              <a:t>) περιπτώσεις λευχαιμίας και </a:t>
            </a:r>
            <a:r>
              <a:rPr lang="el-GR" dirty="0" smtClean="0">
                <a:solidFill>
                  <a:srgbClr val="FF0000"/>
                </a:solidFill>
              </a:rPr>
              <a:t>292 </a:t>
            </a:r>
            <a:r>
              <a:rPr lang="el-GR" dirty="0" smtClean="0"/>
              <a:t>λεμφώματος για ηλικίες </a:t>
            </a:r>
            <a:r>
              <a:rPr lang="en-US" dirty="0" smtClean="0"/>
              <a:t>0 – 14, </a:t>
            </a:r>
            <a:r>
              <a:rPr lang="el-GR" dirty="0" smtClean="0"/>
              <a:t>κατά τα έτη </a:t>
            </a:r>
            <a:r>
              <a:rPr lang="en-US" dirty="0" smtClean="0"/>
              <a:t>1996 – 2009.</a:t>
            </a:r>
            <a:endParaRPr lang="el-GR" dirty="0"/>
          </a:p>
        </p:txBody>
      </p:sp>
      <p:pic>
        <p:nvPicPr>
          <p:cNvPr id="8196" name="Picture 4" descr="http://www.easypedia.gr/el/images/shared/4/45/Bulgaria_flag_lar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175" y="685800"/>
            <a:ext cx="14668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27013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Το Αρχείο Καταγραφής στη Σμύρνη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l-GR" dirty="0" smtClean="0"/>
              <a:t>Δυτική Ανατολία, κυρίως αστική περιοχή</a:t>
            </a:r>
          </a:p>
          <a:p>
            <a:pPr>
              <a:defRPr/>
            </a:pPr>
            <a:r>
              <a:rPr lang="el-GR" dirty="0" smtClean="0"/>
              <a:t>Το Αρχείο Καταγραφής </a:t>
            </a:r>
            <a:r>
              <a:rPr lang="en-US" dirty="0" smtClean="0">
                <a:solidFill>
                  <a:srgbClr val="FF0000"/>
                </a:solidFill>
              </a:rPr>
              <a:t>(Izmir Cancer Register, ICR</a:t>
            </a:r>
            <a:r>
              <a:rPr lang="en-US" dirty="0" smtClean="0"/>
              <a:t>) – </a:t>
            </a:r>
            <a:r>
              <a:rPr lang="el-GR" dirty="0" smtClean="0"/>
              <a:t>ίδρυση το 1993 </a:t>
            </a:r>
          </a:p>
          <a:p>
            <a:pPr>
              <a:defRPr/>
            </a:pPr>
            <a:r>
              <a:rPr lang="el-GR" dirty="0" smtClean="0"/>
              <a:t>Ο </a:t>
            </a:r>
            <a:r>
              <a:rPr lang="el-GR" dirty="0" smtClean="0">
                <a:solidFill>
                  <a:srgbClr val="FF0000"/>
                </a:solidFill>
              </a:rPr>
              <a:t>πυρήνας </a:t>
            </a:r>
            <a:r>
              <a:rPr lang="el-GR" dirty="0" smtClean="0"/>
              <a:t>για την πρόοδο της καταγραφής των κακοήθων νεοπλασιών στην Τουρκία</a:t>
            </a:r>
          </a:p>
          <a:p>
            <a:pPr>
              <a:defRPr/>
            </a:pPr>
            <a:r>
              <a:rPr lang="el-GR" dirty="0" smtClean="0"/>
              <a:t>Συλλογή στοιχείων για όλους τους τύπους καρκίνου στην περιοχή της Σμύρνης βάσει διεθνών προδιαγραφών: πληρότητα καταγραφής: </a:t>
            </a:r>
            <a:r>
              <a:rPr lang="en-US" dirty="0" smtClean="0">
                <a:solidFill>
                  <a:srgbClr val="FF0000"/>
                </a:solidFill>
              </a:rPr>
              <a:t>95%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endParaRPr lang="el-GR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el-GR" dirty="0" smtClean="0"/>
              <a:t>Περίοδος μελέτης </a:t>
            </a:r>
            <a:r>
              <a:rPr lang="en-US" dirty="0" smtClean="0"/>
              <a:t>1996-2007</a:t>
            </a:r>
            <a:r>
              <a:rPr lang="el-GR" dirty="0" smtClean="0"/>
              <a:t>: </a:t>
            </a:r>
            <a:r>
              <a:rPr lang="el-GR" dirty="0" smtClean="0">
                <a:solidFill>
                  <a:srgbClr val="FF0000"/>
                </a:solidFill>
              </a:rPr>
              <a:t>425</a:t>
            </a:r>
            <a:r>
              <a:rPr lang="el-GR" dirty="0" smtClean="0"/>
              <a:t> περιπτώσεις λευχαιμίας και </a:t>
            </a:r>
            <a:r>
              <a:rPr lang="el-GR" dirty="0" smtClean="0">
                <a:solidFill>
                  <a:srgbClr val="FF0000"/>
                </a:solidFill>
              </a:rPr>
              <a:t>190 </a:t>
            </a:r>
            <a:r>
              <a:rPr lang="el-GR" dirty="0" smtClean="0"/>
              <a:t>περιπτώσεις λεμφώματος για ηλικίες 0 – 14</a:t>
            </a:r>
          </a:p>
          <a:p>
            <a:pPr>
              <a:defRPr/>
            </a:pPr>
            <a:r>
              <a:rPr lang="el-GR" dirty="0" smtClean="0"/>
              <a:t>Παρακολούθηση (</a:t>
            </a:r>
            <a:r>
              <a:rPr lang="en-US" dirty="0" smtClean="0">
                <a:solidFill>
                  <a:srgbClr val="FF0000"/>
                </a:solidFill>
              </a:rPr>
              <a:t>Follow-up</a:t>
            </a:r>
            <a:r>
              <a:rPr lang="el-GR" dirty="0" smtClean="0"/>
              <a:t>)</a:t>
            </a:r>
            <a:r>
              <a:rPr lang="en-US" dirty="0" smtClean="0"/>
              <a:t> </a:t>
            </a:r>
            <a:r>
              <a:rPr lang="el-GR" dirty="0" smtClean="0"/>
              <a:t>μέσω σύνδεσης με τα πιστοποιητικά θανάτου, αρχεία νοσοκομείων, τηλεφωνικές κλήσεις στους γονείς ή λήψη πληροφοριών από τους οικογενειακούς γιατρούς</a:t>
            </a:r>
            <a:endParaRPr lang="el-GR" dirty="0"/>
          </a:p>
        </p:txBody>
      </p:sp>
      <p:pic>
        <p:nvPicPr>
          <p:cNvPr id="9220" name="Picture 8" descr="http://www.vbfreepictures.com/picture/flags/turkey-flag_00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8" y="488950"/>
            <a:ext cx="1306512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23813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Το Αρχείο Καταγραφής στην Αττάλεια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mtClean="0"/>
              <a:t>Νότια Τουρκία, Μεσογειακή περιοχή</a:t>
            </a:r>
          </a:p>
          <a:p>
            <a:r>
              <a:rPr lang="en-US" smtClean="0"/>
              <a:t>70% </a:t>
            </a:r>
            <a:r>
              <a:rPr lang="el-GR" smtClean="0"/>
              <a:t>αστικός πληθυσμός</a:t>
            </a:r>
          </a:p>
          <a:p>
            <a:r>
              <a:rPr lang="el-GR" smtClean="0"/>
              <a:t>Ίδρυση το</a:t>
            </a:r>
            <a:r>
              <a:rPr lang="en-US" smtClean="0"/>
              <a:t> </a:t>
            </a:r>
            <a:r>
              <a:rPr lang="en-US" smtClean="0">
                <a:solidFill>
                  <a:srgbClr val="FF0000"/>
                </a:solidFill>
              </a:rPr>
              <a:t>1998</a:t>
            </a:r>
            <a:endParaRPr lang="el-GR" smtClean="0">
              <a:solidFill>
                <a:srgbClr val="FF0000"/>
              </a:solidFill>
            </a:endParaRPr>
          </a:p>
          <a:p>
            <a:r>
              <a:rPr lang="el-GR" smtClean="0"/>
              <a:t>Κάλυψη όλων των τύπων καρκίνου, πληρότητα καταγραφής ~</a:t>
            </a:r>
            <a:r>
              <a:rPr lang="en-US" smtClean="0">
                <a:solidFill>
                  <a:srgbClr val="FF0000"/>
                </a:solidFill>
              </a:rPr>
              <a:t>90%.</a:t>
            </a:r>
            <a:endParaRPr lang="el-GR" smtClean="0">
              <a:solidFill>
                <a:srgbClr val="FF0000"/>
              </a:solidFill>
            </a:endParaRPr>
          </a:p>
          <a:p>
            <a:r>
              <a:rPr lang="el-GR" smtClean="0"/>
              <a:t> </a:t>
            </a:r>
            <a:r>
              <a:rPr lang="el-GR" smtClean="0">
                <a:solidFill>
                  <a:srgbClr val="FF0000"/>
                </a:solidFill>
              </a:rPr>
              <a:t>323 </a:t>
            </a:r>
            <a:r>
              <a:rPr lang="el-GR" smtClean="0"/>
              <a:t>περιστατικά λευχαιμίας και </a:t>
            </a:r>
            <a:r>
              <a:rPr lang="el-GR" smtClean="0">
                <a:solidFill>
                  <a:srgbClr val="FF0000"/>
                </a:solidFill>
              </a:rPr>
              <a:t>121</a:t>
            </a:r>
            <a:r>
              <a:rPr lang="el-GR" smtClean="0">
                <a:solidFill>
                  <a:srgbClr val="FFFF00"/>
                </a:solidFill>
              </a:rPr>
              <a:t> </a:t>
            </a:r>
            <a:r>
              <a:rPr lang="el-GR" smtClean="0"/>
              <a:t>λεμφώματος για ηλικίες 0 – 14</a:t>
            </a:r>
            <a:endParaRPr lang="en-US" smtClean="0"/>
          </a:p>
          <a:p>
            <a:endParaRPr lang="el-GR" smtClean="0"/>
          </a:p>
        </p:txBody>
      </p:sp>
      <p:pic>
        <p:nvPicPr>
          <p:cNvPr id="10244" name="Picture 8" descr="http://www.vbfreepictures.com/picture/flags/turkey-flag_00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306513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-1270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Το Αρχείο Καταγραφής στη Μόσχα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35088"/>
            <a:ext cx="9013825" cy="48482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l-GR" dirty="0" smtClean="0"/>
              <a:t>Ίδρυση: </a:t>
            </a:r>
            <a:r>
              <a:rPr lang="el-GR" dirty="0" smtClean="0">
                <a:solidFill>
                  <a:srgbClr val="FF0000"/>
                </a:solidFill>
              </a:rPr>
              <a:t>2000 </a:t>
            </a:r>
            <a:r>
              <a:rPr lang="el-GR" dirty="0" smtClean="0"/>
              <a:t>Υπουργείο Υγείας της Ρωσίας και Ομοσπονδιακό Ερευνητικό Κέντρο για την Παιδιατρική Αιματολογία, Ογκολογία και Ανοσολογία της Μόσχας </a:t>
            </a:r>
          </a:p>
          <a:p>
            <a:pPr>
              <a:defRPr/>
            </a:pPr>
            <a:r>
              <a:rPr lang="el-GR" dirty="0" smtClean="0"/>
              <a:t>Πληρότητα καταγραφής: </a:t>
            </a:r>
            <a:r>
              <a:rPr lang="el-GR" dirty="0" smtClean="0">
                <a:solidFill>
                  <a:srgbClr val="FF0000"/>
                </a:solidFill>
              </a:rPr>
              <a:t>&gt;90%. </a:t>
            </a:r>
          </a:p>
          <a:p>
            <a:pPr>
              <a:defRPr/>
            </a:pPr>
            <a:r>
              <a:rPr lang="el-GR" dirty="0" smtClean="0">
                <a:solidFill>
                  <a:srgbClr val="FF0000"/>
                </a:solidFill>
              </a:rPr>
              <a:t>403</a:t>
            </a:r>
            <a:r>
              <a:rPr lang="el-GR" dirty="0" smtClean="0"/>
              <a:t> περιστατικά λευχαιμίας και </a:t>
            </a:r>
            <a:r>
              <a:rPr lang="el-GR" dirty="0" smtClean="0">
                <a:solidFill>
                  <a:srgbClr val="FF0000"/>
                </a:solidFill>
              </a:rPr>
              <a:t>158</a:t>
            </a:r>
            <a:r>
              <a:rPr lang="el-GR" dirty="0" smtClean="0"/>
              <a:t> περιστατικά </a:t>
            </a:r>
            <a:r>
              <a:rPr lang="el-GR" dirty="0" err="1" smtClean="0"/>
              <a:t>λεμφώματοςγια</a:t>
            </a:r>
            <a:r>
              <a:rPr lang="el-GR" dirty="0" smtClean="0"/>
              <a:t> ηλικίες 0 – 14 (2000-2010)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l-GR" dirty="0" smtClean="0">
                <a:solidFill>
                  <a:srgbClr val="FF0000"/>
                </a:solidFill>
              </a:rPr>
              <a:t>Πολλαπλές πηγές αναζήτησης</a:t>
            </a:r>
            <a:r>
              <a:rPr lang="el-GR" dirty="0" smtClean="0"/>
              <a:t> των περιστατικών και της επιβίωσης:</a:t>
            </a:r>
          </a:p>
          <a:p>
            <a:pPr lvl="1">
              <a:defRPr/>
            </a:pPr>
            <a:r>
              <a:rPr lang="el-GR" dirty="0" smtClean="0"/>
              <a:t>με πρόσβαση στη βάση δεδομένων του Υπουργείου Υγείας: εξιτήρια ογκολογικών νοσοκομείων, </a:t>
            </a:r>
            <a:r>
              <a:rPr lang="el-GR" dirty="0" err="1" smtClean="0"/>
              <a:t>παθολογοανατομικά</a:t>
            </a:r>
            <a:r>
              <a:rPr lang="el-GR" dirty="0" smtClean="0"/>
              <a:t> εργαστήρια και το Γενικό Αρχείο Καταγραφής Καρκίνου στη Μόσχα και συνεργασία με παιδιάτρους </a:t>
            </a:r>
            <a:r>
              <a:rPr lang="el-GR" dirty="0" err="1" smtClean="0"/>
              <a:t>Αβάθμιας</a:t>
            </a:r>
            <a:r>
              <a:rPr lang="el-GR" dirty="0" smtClean="0"/>
              <a:t> φροντίδας υγείας (ΠΦΥ) </a:t>
            </a:r>
          </a:p>
          <a:p>
            <a:pPr lvl="1">
              <a:defRPr/>
            </a:pPr>
            <a:r>
              <a:rPr lang="el-GR" dirty="0" smtClean="0"/>
              <a:t>Οι </a:t>
            </a:r>
            <a:r>
              <a:rPr lang="el-GR" dirty="0" err="1" smtClean="0"/>
              <a:t>ογκολόγοι</a:t>
            </a:r>
            <a:r>
              <a:rPr lang="el-GR" dirty="0" smtClean="0"/>
              <a:t> ακολουθούν τη </a:t>
            </a:r>
            <a:r>
              <a:rPr lang="el-GR" dirty="0" smtClean="0">
                <a:solidFill>
                  <a:srgbClr val="FF0000"/>
                </a:solidFill>
              </a:rPr>
              <a:t>νομική υποχρέωση </a:t>
            </a:r>
            <a:r>
              <a:rPr lang="el-GR" dirty="0" smtClean="0"/>
              <a:t>συμπλήρωσης ειδικού εντύπου δήλωσης </a:t>
            </a:r>
            <a:r>
              <a:rPr lang="el-GR" dirty="0" err="1" smtClean="0"/>
              <a:t>νεοδιαγνώσεων</a:t>
            </a:r>
            <a:r>
              <a:rPr lang="el-GR" dirty="0" smtClean="0"/>
              <a:t> καρκίνου σε παιδιά</a:t>
            </a:r>
          </a:p>
          <a:p>
            <a:pPr lvl="1">
              <a:defRPr/>
            </a:pPr>
            <a:r>
              <a:rPr lang="el-GR" dirty="0" smtClean="0"/>
              <a:t>Παρακολούθηση επιβίωσης βάσει αναζήτησης σε δεδομένα νοσοκομείων και ΠΦΥ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>
              <a:defRPr/>
            </a:pPr>
            <a:endParaRPr lang="el-GR" dirty="0"/>
          </a:p>
        </p:txBody>
      </p:sp>
      <p:pic>
        <p:nvPicPr>
          <p:cNvPr id="11268" name="Picture 12" descr="http://www.flag-zone.com/img/russia/flag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1488"/>
            <a:ext cx="12954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Μέθοδος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mtClean="0"/>
              <a:t>Διαχρονικές τάσεις (</a:t>
            </a:r>
            <a:r>
              <a:rPr lang="en-US" smtClean="0"/>
              <a:t>time trends) </a:t>
            </a:r>
            <a:r>
              <a:rPr lang="el-GR" smtClean="0"/>
              <a:t>για την επίπτωση και τη θνησιμότητα</a:t>
            </a:r>
          </a:p>
          <a:p>
            <a:endParaRPr lang="el-GR" smtClean="0"/>
          </a:p>
          <a:p>
            <a:r>
              <a:rPr lang="el-GR" smtClean="0"/>
              <a:t>Ανάλυση επιβίωσης</a:t>
            </a:r>
          </a:p>
          <a:p>
            <a:r>
              <a:rPr lang="el-GR" smtClean="0"/>
              <a:t>πολυμεταβλητή παλινδρόμηση κατά </a:t>
            </a:r>
            <a:r>
              <a:rPr lang="en-US" smtClean="0"/>
              <a:t>Cox </a:t>
            </a:r>
            <a:r>
              <a:rPr lang="el-GR" smtClean="0"/>
              <a:t>για την εξουδετέρωση των συγχυτικών επιδράσεων</a:t>
            </a:r>
          </a:p>
          <a:p>
            <a:endParaRPr lang="el-GR" smtClean="0"/>
          </a:p>
        </p:txBody>
      </p:sp>
    </p:spTree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>
          <a:xfrm>
            <a:off x="125413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tx1"/>
                </a:solidFill>
              </a:rPr>
              <a:t>                     </a:t>
            </a:r>
            <a:r>
              <a:rPr lang="el-GR" smtClean="0">
                <a:solidFill>
                  <a:srgbClr val="EAEAEA"/>
                </a:solidFill>
              </a:rPr>
              <a:t>Επίπτωση της παιδικής λευχαιμίας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0" y="571500"/>
          <a:ext cx="9144000" cy="5573713"/>
        </p:xfrm>
        <a:graphic>
          <a:graphicData uri="http://schemas.openxmlformats.org/presentationml/2006/ole">
            <p:oleObj spid="_x0000_s27654" name="Chart" r:id="rId3" imgW="8583840" imgH="5366160" progId="Excel.Chart.8">
              <p:embed/>
            </p:oleObj>
          </a:graphicData>
        </a:graphic>
      </p:graphicFrame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>
          <a:xfrm>
            <a:off x="125413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Αυξητικές τάσεις στην επίπτωση της παιδικής λευχαιμίας</a:t>
            </a:r>
          </a:p>
        </p:txBody>
      </p:sp>
      <p:sp>
        <p:nvSpPr>
          <p:cNvPr id="28676" name="Title 1"/>
          <p:cNvSpPr>
            <a:spLocks/>
          </p:cNvSpPr>
          <p:nvPr/>
        </p:nvSpPr>
        <p:spPr bwMode="auto">
          <a:xfrm>
            <a:off x="125413" y="0"/>
            <a:ext cx="85153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/>
          <a:p>
            <a:pPr eaLnBrk="0" hangingPunct="0">
              <a:lnSpc>
                <a:spcPct val="95000"/>
              </a:lnSpc>
            </a:pPr>
            <a:r>
              <a:rPr lang="el-GR" sz="2400" b="1">
                <a:solidFill>
                  <a:schemeClr val="bg1"/>
                </a:solidFill>
              </a:rPr>
              <a:t>Αυξητικές τάσεις στην επίπτωση της παιδικής λευχαιμίας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" y="530225"/>
            <a:ext cx="9137650" cy="565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214313" y="723900"/>
            <a:ext cx="24685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AIR for leukemia </a:t>
            </a:r>
            <a:endParaRPr lang="el-GR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2654300" y="722313"/>
            <a:ext cx="10953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-</a:t>
            </a:r>
            <a:endParaRPr lang="el-GR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2713038" y="708025"/>
            <a:ext cx="64309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Annual increase (%, 95%CIs) in each Register</a:t>
            </a:r>
            <a:endParaRPr lang="el-GR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7366000" y="3981450"/>
            <a:ext cx="17780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+3.5(+1.6, +5.5)</a:t>
            </a:r>
            <a:endParaRPr lang="el-GR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4854575" y="4714875"/>
            <a:ext cx="18594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l-GR" sz="2200" dirty="0">
                <a:solidFill>
                  <a:srgbClr val="000000"/>
                </a:solidFill>
                <a:latin typeface="Calibri" pitchFamily="34" charset="0"/>
              </a:rPr>
              <a:t>+1.7 </a:t>
            </a:r>
            <a:r>
              <a:rPr lang="el-GR" sz="2200" dirty="0" smtClean="0">
                <a:solidFill>
                  <a:srgbClr val="000000"/>
                </a:solidFill>
                <a:latin typeface="Calibri" pitchFamily="34" charset="0"/>
              </a:rPr>
              <a:t>(+</a:t>
            </a:r>
            <a:r>
              <a:rPr lang="en-US" sz="2200" dirty="0" smtClean="0">
                <a:solidFill>
                  <a:srgbClr val="000000"/>
                </a:solidFill>
                <a:latin typeface="Calibri" pitchFamily="34" charset="0"/>
              </a:rPr>
              <a:t>0</a:t>
            </a:r>
            <a:r>
              <a:rPr lang="el-GR" sz="2200" dirty="0" smtClean="0">
                <a:solidFill>
                  <a:srgbClr val="000000"/>
                </a:solidFill>
                <a:latin typeface="Calibri" pitchFamily="34" charset="0"/>
              </a:rPr>
              <a:t>.4</a:t>
            </a:r>
            <a:r>
              <a:rPr lang="el-GR" sz="2200" dirty="0">
                <a:solidFill>
                  <a:srgbClr val="000000"/>
                </a:solidFill>
                <a:latin typeface="Calibri" pitchFamily="34" charset="0"/>
              </a:rPr>
              <a:t>,</a:t>
            </a:r>
            <a:r>
              <a:rPr lang="en-US" sz="2200" dirty="0">
                <a:solidFill>
                  <a:srgbClr val="000000"/>
                </a:solidFill>
                <a:latin typeface="Calibri" pitchFamily="34" charset="0"/>
              </a:rPr>
              <a:t>+</a:t>
            </a:r>
            <a:r>
              <a:rPr lang="el-GR" sz="2200" dirty="0">
                <a:solidFill>
                  <a:srgbClr val="000000"/>
                </a:solidFill>
                <a:latin typeface="Calibri" pitchFamily="34" charset="0"/>
              </a:rPr>
              <a:t> 3.0)</a:t>
            </a:r>
            <a:endParaRPr lang="el-GR" dirty="0"/>
          </a:p>
        </p:txBody>
      </p:sp>
      <p:pic>
        <p:nvPicPr>
          <p:cNvPr id="28692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" y="11788775"/>
            <a:ext cx="5162550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388938" y="1865313"/>
            <a:ext cx="127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2000-2010</a:t>
            </a:r>
            <a:endParaRPr lang="el-GR"/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625475" y="2670175"/>
            <a:ext cx="127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1996-2007</a:t>
            </a:r>
            <a:endParaRPr lang="el-GR"/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374650" y="4316413"/>
            <a:ext cx="127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1996-2009</a:t>
            </a:r>
            <a:endParaRPr lang="el-GR"/>
          </a:p>
        </p:txBody>
      </p:sp>
      <p:sp>
        <p:nvSpPr>
          <p:cNvPr id="28696" name="Text Box 24"/>
          <p:cNvSpPr txBox="1">
            <a:spLocks noChangeArrowheads="1"/>
          </p:cNvSpPr>
          <p:nvPr/>
        </p:nvSpPr>
        <p:spPr bwMode="auto">
          <a:xfrm>
            <a:off x="465138" y="3482975"/>
            <a:ext cx="127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1998-2008</a:t>
            </a:r>
            <a:endParaRPr lang="el-GR"/>
          </a:p>
        </p:txBody>
      </p:sp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460375" y="5060950"/>
            <a:ext cx="127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1996-2010</a:t>
            </a:r>
            <a:endParaRPr lang="el-GR"/>
          </a:p>
        </p:txBody>
      </p:sp>
      <p:sp>
        <p:nvSpPr>
          <p:cNvPr id="28698" name="Rectangle 26"/>
          <p:cNvSpPr>
            <a:spLocks noChangeArrowheads="1"/>
          </p:cNvSpPr>
          <p:nvPr/>
        </p:nvSpPr>
        <p:spPr bwMode="auto">
          <a:xfrm>
            <a:off x="3708400" y="3073400"/>
            <a:ext cx="1865313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+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0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9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(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-8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7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, +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11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.5)</a:t>
            </a:r>
            <a:endParaRPr lang="el-GR"/>
          </a:p>
        </p:txBody>
      </p:sp>
      <p:sp>
        <p:nvSpPr>
          <p:cNvPr id="28699" name="Rectangle 27"/>
          <p:cNvSpPr>
            <a:spLocks noChangeArrowheads="1"/>
          </p:cNvSpPr>
          <p:nvPr/>
        </p:nvSpPr>
        <p:spPr bwMode="auto">
          <a:xfrm>
            <a:off x="6335713" y="2320925"/>
            <a:ext cx="1724025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+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2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7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(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-0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1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, +5.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6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)</a:t>
            </a:r>
            <a:endParaRPr lang="el-GR"/>
          </a:p>
        </p:txBody>
      </p:sp>
      <p:sp>
        <p:nvSpPr>
          <p:cNvPr id="28700" name="Rectangle 28"/>
          <p:cNvSpPr>
            <a:spLocks noChangeArrowheads="1"/>
          </p:cNvSpPr>
          <p:nvPr/>
        </p:nvSpPr>
        <p:spPr bwMode="auto">
          <a:xfrm>
            <a:off x="6350000" y="1462088"/>
            <a:ext cx="1724025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+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2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7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(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-0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.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3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, +5.</a:t>
            </a:r>
            <a:r>
              <a:rPr lang="en-US" sz="2200">
                <a:solidFill>
                  <a:srgbClr val="000000"/>
                </a:solidFill>
                <a:latin typeface="Calibri" pitchFamily="34" charset="0"/>
              </a:rPr>
              <a:t>9</a:t>
            </a:r>
            <a:r>
              <a:rPr lang="el-GR" sz="2200">
                <a:solidFill>
                  <a:srgbClr val="000000"/>
                </a:solidFill>
                <a:latin typeface="Calibri" pitchFamily="34" charset="0"/>
              </a:rPr>
              <a:t>)</a:t>
            </a:r>
            <a:endParaRPr lang="el-GR"/>
          </a:p>
        </p:txBody>
      </p:sp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>
          <a:xfrm>
            <a:off x="125413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tx1"/>
                </a:solidFill>
              </a:rPr>
              <a:t>                     </a:t>
            </a:r>
            <a:r>
              <a:rPr lang="el-GR" smtClean="0">
                <a:solidFill>
                  <a:srgbClr val="EAEAEA"/>
                </a:solidFill>
              </a:rPr>
              <a:t>Θνησιμότητα της παιδικής λευχαιμίας</a:t>
            </a: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0" y="582613"/>
          <a:ext cx="9144000" cy="5605462"/>
        </p:xfrm>
        <a:graphic>
          <a:graphicData uri="http://schemas.openxmlformats.org/presentationml/2006/ole">
            <p:oleObj spid="_x0000_s29703" name="Chart" r:id="rId3" imgW="8595000" imgH="5186160" progId="Excel.Chart.8">
              <p:embed/>
            </p:oleObj>
          </a:graphicData>
        </a:graphic>
      </p:graphicFrame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781300" y="3098800"/>
            <a:ext cx="57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b="1"/>
              <a:t>Ν/Α</a:t>
            </a:r>
          </a:p>
        </p:txBody>
      </p:sp>
    </p:spTree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42888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Μείωση της θνησιμότητας από παιδική λευχαιμία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95313"/>
            <a:ext cx="91440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6225" y="287338"/>
          <a:ext cx="8678863" cy="5916295"/>
        </p:xfrm>
        <a:graphic>
          <a:graphicData uri="http://schemas.openxmlformats.org/drawingml/2006/table">
            <a:tbl>
              <a:tblPr/>
              <a:tblGrid>
                <a:gridCol w="2025650"/>
                <a:gridCol w="2211388"/>
                <a:gridCol w="1616075"/>
                <a:gridCol w="901700"/>
                <a:gridCol w="900112"/>
                <a:gridCol w="1023938"/>
              </a:tblGrid>
              <a:tr h="214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Μεταβλητή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Κατηγορία ή «βήμα»</a:t>
                      </a:r>
                      <a:b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RR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95% CIs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p-value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Ηλικία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&lt;1   years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1-4 (&lt;5)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5+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2.72</a:t>
                      </a:r>
                      <a:endParaRPr kumimoji="0" 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baseline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1.47</a:t>
                      </a:r>
                      <a:endParaRPr kumimoji="0" 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2.10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1.26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3.53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1.70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Φύλο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αγόρι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κορίτσι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baseline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0.88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1.15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0.96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Χώρα/πόλη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Ελλάδα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Βουλγαρία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Σμύρνη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Αττάλεια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Μόσχα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baseline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2.51</a:t>
                      </a:r>
                      <a:endParaRPr kumimoji="0" lang="el-G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1.81</a:t>
                      </a:r>
                      <a:endParaRPr kumimoji="0" lang="el-G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2.46</a:t>
                      </a:r>
                      <a:endParaRPr kumimoji="0" lang="el-G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1.66</a:t>
                      </a:r>
                      <a:endParaRPr kumimoji="0" lang="el-G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2.10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1.45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1.96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1.30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2.24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3.09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2.11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Τύπος λευχαιμίας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ALL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AML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Άλλο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baseline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2.86</a:t>
                      </a:r>
                      <a:endParaRPr kumimoji="0" 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2.71</a:t>
                      </a:r>
                      <a:endParaRPr kumimoji="0" 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2.44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2.12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3.36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3.46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Επιπρόσθετη μεταβλητή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149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Τόπος διαμονής</a:t>
                      </a: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αγροτικός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(&lt;10000 persons)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ημιαστικός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(10000-99999)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αστικός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(100000+)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1.23</a:t>
                      </a:r>
                      <a:endParaRPr kumimoji="0" 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1.12</a:t>
                      </a:r>
                      <a:endParaRPr kumimoji="0" 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Baseline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1.01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0.93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1.50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1.35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0.04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0.24</a:t>
                      </a:r>
                      <a:endParaRPr kumimoji="0" 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0501" marR="3050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05" name="Title 1"/>
          <p:cNvSpPr>
            <a:spLocks noGrp="1"/>
          </p:cNvSpPr>
          <p:nvPr>
            <p:ph type="title"/>
          </p:nvPr>
        </p:nvSpPr>
        <p:spPr>
          <a:xfrm>
            <a:off x="115888" y="0"/>
            <a:ext cx="8915400" cy="838200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Αποτελέσματα πολυμεταβλητής ανάλυσης για την επιβίωση</a:t>
            </a:r>
          </a:p>
        </p:txBody>
      </p:sp>
    </p:spTree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11125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Συμπεράσματα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088" y="841375"/>
            <a:ext cx="8524875" cy="50673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l-GR" sz="2400" dirty="0" smtClean="0">
                <a:solidFill>
                  <a:srgbClr val="C00000"/>
                </a:solidFill>
              </a:rPr>
              <a:t>ΘΝΗΣΙΜΟΤΗΤΑ</a:t>
            </a:r>
          </a:p>
          <a:p>
            <a:pPr>
              <a:defRPr/>
            </a:pPr>
            <a:r>
              <a:rPr lang="el-GR" sz="2400" dirty="0" smtClean="0"/>
              <a:t>Η ελάττωση της θνησιμότητας, είναι ανισόμετρη στις χώρες που εξετάζονται</a:t>
            </a:r>
          </a:p>
          <a:p>
            <a:pPr>
              <a:defRPr/>
            </a:pPr>
            <a:r>
              <a:rPr lang="el-GR" sz="2400" dirty="0" smtClean="0"/>
              <a:t>Η σημαντική πτωτική τάση πιθανότατα αντικατοπτρίζει τις </a:t>
            </a:r>
            <a:r>
              <a:rPr lang="el-GR" sz="2400" dirty="0" smtClean="0">
                <a:solidFill>
                  <a:srgbClr val="FF0000"/>
                </a:solidFill>
              </a:rPr>
              <a:t>συνεχείς βελτιώσεις στην παροχή φροντίδας υγείας</a:t>
            </a:r>
            <a:r>
              <a:rPr lang="el-GR" sz="2400" dirty="0" smtClean="0"/>
              <a:t> </a:t>
            </a:r>
          </a:p>
          <a:p>
            <a:pPr>
              <a:defRPr/>
            </a:pPr>
            <a:r>
              <a:rPr lang="el-GR" sz="2400" dirty="0" smtClean="0"/>
              <a:t>Αξιοσημείωτη όμως είναι η διαφορά ανάλογα με την </a:t>
            </a:r>
            <a:r>
              <a:rPr lang="el-GR" sz="2400" dirty="0" err="1" smtClean="0"/>
              <a:t>αστικότητα</a:t>
            </a:r>
            <a:r>
              <a:rPr lang="el-GR" sz="2400" dirty="0" smtClean="0"/>
              <a:t> του τόπου κατοικίας και την πρόσβαση στις υπηρεσίες φροντίδας</a:t>
            </a:r>
          </a:p>
          <a:p>
            <a:pPr>
              <a:defRPr/>
            </a:pPr>
            <a:r>
              <a:rPr lang="el-GR" sz="2400" dirty="0" smtClean="0">
                <a:solidFill>
                  <a:srgbClr val="C00000"/>
                </a:solidFill>
              </a:rPr>
              <a:t>ΝΟΣΗΡΟΤΗΤΑ</a:t>
            </a:r>
          </a:p>
          <a:p>
            <a:pPr>
              <a:defRPr/>
            </a:pPr>
            <a:r>
              <a:rPr lang="el-GR" sz="2400" dirty="0" smtClean="0"/>
              <a:t>Οι αυξητικές διαχρονικές τάσεις πιστοποιούνται σε όλες τις χώρες και αποτελούν σημαντικό </a:t>
            </a:r>
            <a:r>
              <a:rPr lang="el-GR" sz="2400" dirty="0" smtClean="0">
                <a:solidFill>
                  <a:srgbClr val="FF0000"/>
                </a:solidFill>
              </a:rPr>
              <a:t>εργαλείο διαμόρφωσης υποθέσεων </a:t>
            </a:r>
            <a:r>
              <a:rPr lang="el-GR" sz="2400" dirty="0" smtClean="0"/>
              <a:t>για τους υποκείμενους παράγοντες κινδύνου</a:t>
            </a:r>
            <a:r>
              <a:rPr lang="el-GR" dirty="0" smtClean="0"/>
              <a:t> </a:t>
            </a:r>
            <a:endParaRPr lang="el-GR" dirty="0"/>
          </a:p>
        </p:txBody>
      </p:sp>
    </p:spTree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Τίτλος 1"/>
          <p:cNvSpPr>
            <a:spLocks noGrp="1"/>
          </p:cNvSpPr>
          <p:nvPr>
            <p:ph type="title"/>
          </p:nvPr>
        </p:nvSpPr>
        <p:spPr>
          <a:xfrm>
            <a:off x="357188" y="0"/>
            <a:ext cx="8515350" cy="600075"/>
          </a:xfrm>
        </p:spPr>
        <p:txBody>
          <a:bodyPr/>
          <a:lstStyle/>
          <a:p>
            <a:r>
              <a:rPr lang="el-GR" smtClean="0">
                <a:solidFill>
                  <a:schemeClr val="bg1"/>
                </a:solidFill>
              </a:rPr>
              <a:t>Ευχαριστίες</a:t>
            </a:r>
          </a:p>
        </p:txBody>
      </p:sp>
      <p:sp>
        <p:nvSpPr>
          <p:cNvPr id="17411" name="Θέση περιεχομένου 2"/>
          <p:cNvSpPr>
            <a:spLocks noGrp="1"/>
          </p:cNvSpPr>
          <p:nvPr>
            <p:ph idx="1"/>
          </p:nvPr>
        </p:nvSpPr>
        <p:spPr>
          <a:xfrm>
            <a:off x="261257" y="586242"/>
            <a:ext cx="8524875" cy="5292725"/>
          </a:xfrm>
        </p:spPr>
        <p:txBody>
          <a:bodyPr/>
          <a:lstStyle/>
          <a:p>
            <a:r>
              <a:rPr lang="en-US" sz="1600" dirty="0" smtClean="0">
                <a:latin typeface="Times New Roman" pitchFamily="18" charset="0"/>
                <a:cs typeface="Tahoma" pitchFamily="34" charset="0"/>
              </a:rPr>
              <a:t>Denis </a:t>
            </a:r>
            <a:r>
              <a:rPr lang="en-US" sz="1600" dirty="0" err="1" smtClean="0">
                <a:latin typeface="Times New Roman" pitchFamily="18" charset="0"/>
                <a:cs typeface="Tahoma" pitchFamily="34" charset="0"/>
              </a:rPr>
              <a:t>Kachanov</a:t>
            </a:r>
            <a:r>
              <a:rPr lang="en-US" sz="1600" dirty="0" smtClean="0">
                <a:latin typeface="Times New Roman" pitchFamily="18" charset="0"/>
                <a:cs typeface="Tahoma" pitchFamily="34" charset="0"/>
              </a:rPr>
              <a:t> (Moscow)</a:t>
            </a:r>
            <a:r>
              <a:rPr lang="el-GR" sz="1600" dirty="0" smtClean="0">
                <a:latin typeface="Times New Roman" pitchFamily="18" charset="0"/>
              </a:rPr>
              <a:t>                </a:t>
            </a:r>
          </a:p>
          <a:p>
            <a:r>
              <a:rPr lang="el-GR" sz="1600" dirty="0" err="1" smtClean="0">
                <a:latin typeface="Times New Roman" pitchFamily="18" charset="0"/>
                <a:cs typeface="Tahoma" pitchFamily="34" charset="0"/>
              </a:rPr>
              <a:t>Sultan</a:t>
            </a:r>
            <a:r>
              <a:rPr lang="el-GR" sz="1600" dirty="0" smtClean="0">
                <a:latin typeface="Times New Roman" pitchFamily="18" charset="0"/>
                <a:cs typeface="Tahoma" pitchFamily="34" charset="0"/>
              </a:rPr>
              <a:t> </a:t>
            </a:r>
            <a:r>
              <a:rPr lang="el-GR" sz="1600" dirty="0" err="1" smtClean="0">
                <a:latin typeface="Times New Roman" pitchFamily="18" charset="0"/>
                <a:cs typeface="Tahoma" pitchFamily="34" charset="0"/>
              </a:rPr>
              <a:t>Eser</a:t>
            </a:r>
            <a:r>
              <a:rPr lang="en-US" sz="1600" dirty="0" smtClean="0">
                <a:latin typeface="Times New Roman" pitchFamily="18" charset="0"/>
                <a:cs typeface="Tahoma" pitchFamily="34" charset="0"/>
              </a:rPr>
              <a:t> (Izmir)</a:t>
            </a:r>
          </a:p>
          <a:p>
            <a:r>
              <a:rPr lang="en-US" sz="1600" dirty="0" err="1" smtClean="0">
                <a:latin typeface="Times New Roman" pitchFamily="18" charset="0"/>
                <a:cs typeface="Tahoma" pitchFamily="34" charset="0"/>
              </a:rPr>
              <a:t>Hylya</a:t>
            </a:r>
            <a:r>
              <a:rPr lang="en-US" sz="1600" dirty="0" smtClean="0">
                <a:latin typeface="Times New Roman" pitchFamily="18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ahoma" pitchFamily="34" charset="0"/>
              </a:rPr>
              <a:t>Karakylync</a:t>
            </a:r>
            <a:r>
              <a:rPr lang="en-US" sz="1600" dirty="0" smtClean="0">
                <a:latin typeface="Times New Roman" pitchFamily="18" charset="0"/>
                <a:cs typeface="Tahoma" pitchFamily="34" charset="0"/>
              </a:rPr>
              <a:t> (Antalya)</a:t>
            </a:r>
            <a:r>
              <a:rPr lang="el-GR" sz="1600" dirty="0" smtClean="0">
                <a:latin typeface="Times New Roman" pitchFamily="18" charset="0"/>
              </a:rPr>
              <a:t>               </a:t>
            </a:r>
          </a:p>
          <a:p>
            <a:r>
              <a:rPr lang="en-US" sz="1600" dirty="0" err="1" smtClean="0">
                <a:latin typeface="Times New Roman" pitchFamily="18" charset="0"/>
                <a:cs typeface="Tahoma" pitchFamily="34" charset="0"/>
              </a:rPr>
              <a:t>Nadya</a:t>
            </a:r>
            <a:r>
              <a:rPr lang="en-US" sz="1600" dirty="0" smtClean="0">
                <a:latin typeface="Times New Roman" pitchFamily="18" charset="0"/>
                <a:cs typeface="Tahoma" pitchFamily="34" charset="0"/>
              </a:rPr>
              <a:t> Dimitrova (Bulgaria)</a:t>
            </a:r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1600" dirty="0" smtClean="0">
                <a:latin typeface="Times New Roman" pitchFamily="18" charset="0"/>
              </a:rPr>
              <a:t>Φανή </a:t>
            </a:r>
            <a:r>
              <a:rPr lang="el-GR" sz="1600" dirty="0" err="1" smtClean="0">
                <a:latin typeface="Times New Roman" pitchFamily="18" charset="0"/>
              </a:rPr>
              <a:t>Αθανασιάδου</a:t>
            </a:r>
            <a:r>
              <a:rPr lang="el-GR" sz="1600" dirty="0" smtClean="0">
                <a:latin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Τμήμ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α Παιδιατρικής Αιματολογίας-Ογκολογίας, Β' Παιδιατρική Κλινική, Αριστοτέλειο Πανεπιστήμιο Θεσ/νίκης, Γενικό Νοσοκομείο ΑΧΕΠΑ, Θεσσαλονίκη</a:t>
            </a:r>
            <a:r>
              <a:rPr lang="el-GR" sz="1600" dirty="0" smtClean="0">
                <a:latin typeface="Times New Roman" pitchFamily="18" charset="0"/>
              </a:rPr>
              <a:t>)</a:t>
            </a:r>
          </a:p>
          <a:p>
            <a:r>
              <a:rPr lang="en-US" sz="1600" dirty="0" smtClean="0">
                <a:latin typeface="Times New Roman" pitchFamily="18" charset="0"/>
              </a:rPr>
              <a:t>M</a:t>
            </a:r>
            <a:r>
              <a:rPr lang="el-GR" sz="1600" dirty="0" err="1" smtClean="0">
                <a:latin typeface="Times New Roman" pitchFamily="18" charset="0"/>
              </a:rPr>
              <a:t>αργαρίτα</a:t>
            </a:r>
            <a:r>
              <a:rPr lang="el-GR" sz="1600" dirty="0" smtClean="0">
                <a:latin typeface="Times New Roman" pitchFamily="18" charset="0"/>
              </a:rPr>
              <a:t> Μπάκα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Τμήμ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α Παιδιατρικής Αιματολογίας-Ογκολογίας Νοσοκομείο Παίδων «Αγλαΐα Κυριακού», Αθήνα</a:t>
            </a:r>
            <a:r>
              <a:rPr lang="el-GR" sz="1600" dirty="0" smtClean="0">
                <a:latin typeface="Times New Roman" pitchFamily="18" charset="0"/>
              </a:rPr>
              <a:t>)</a:t>
            </a:r>
          </a:p>
          <a:p>
            <a:r>
              <a:rPr lang="el-GR" sz="1600" dirty="0" smtClean="0">
                <a:latin typeface="Times New Roman" pitchFamily="18" charset="0"/>
              </a:rPr>
              <a:t>Μαρία </a:t>
            </a:r>
            <a:r>
              <a:rPr lang="el-GR" sz="1600" dirty="0" err="1" smtClean="0">
                <a:latin typeface="Times New Roman" pitchFamily="18" charset="0"/>
              </a:rPr>
              <a:t>Μοσχόβη</a:t>
            </a:r>
            <a:r>
              <a:rPr lang="el-GR" sz="1600" dirty="0" smtClean="0">
                <a:latin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Ογκολογική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μονάδ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α, Α' Παιδιατρική Κλινική, Πανεπιστήμιο Αθηνών, Νοσοκομείο Παίδων «Αγία Σοφία», Αθήνα</a:t>
            </a:r>
            <a:r>
              <a:rPr lang="el-GR" sz="1600" dirty="0" smtClean="0">
                <a:latin typeface="Times New Roman" pitchFamily="18" charset="0"/>
              </a:rPr>
              <a:t>)</a:t>
            </a:r>
          </a:p>
          <a:p>
            <a:r>
              <a:rPr lang="el-GR" sz="1600" dirty="0" smtClean="0">
                <a:latin typeface="Times New Roman" pitchFamily="18" charset="0"/>
              </a:rPr>
              <a:t>Σοφία </a:t>
            </a:r>
            <a:r>
              <a:rPr lang="el-GR" sz="1600" dirty="0" err="1" smtClean="0">
                <a:latin typeface="Times New Roman" pitchFamily="18" charset="0"/>
              </a:rPr>
              <a:t>Πολυχρονοπούλου</a:t>
            </a:r>
            <a:r>
              <a:rPr lang="el-GR" sz="1600" dirty="0" smtClean="0">
                <a:latin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Τμήμ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α Παιδιατρικής Αιματολογίας-Ογκολογίας Νοσοκομείο Παίδων «Αγία Σοφία», Αθήνα</a:t>
            </a:r>
            <a:r>
              <a:rPr lang="el-GR" sz="1600" dirty="0" smtClean="0">
                <a:latin typeface="Times New Roman" pitchFamily="18" charset="0"/>
              </a:rPr>
              <a:t>)</a:t>
            </a:r>
          </a:p>
          <a:p>
            <a:r>
              <a:rPr lang="el-GR" sz="1600" dirty="0" smtClean="0">
                <a:latin typeface="Times New Roman" pitchFamily="18" charset="0"/>
              </a:rPr>
              <a:t>Βασιλική Σίδη 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Πα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ιδ</a:t>
            </a:r>
            <a:r>
              <a:rPr lang="el-GR" sz="1600" dirty="0" err="1" smtClean="0">
                <a:latin typeface="Times New Roman" pitchFamily="18" charset="0"/>
              </a:rPr>
              <a:t>οογολογική</a:t>
            </a:r>
            <a:r>
              <a:rPr lang="el-GR" sz="1600" dirty="0" smtClean="0">
                <a:latin typeface="Times New Roman" pitchFamily="18" charset="0"/>
              </a:rPr>
              <a:t> </a:t>
            </a:r>
            <a:r>
              <a:rPr lang="el-GR" sz="1600" dirty="0" err="1" smtClean="0">
                <a:latin typeface="Times New Roman" pitchFamily="18" charset="0"/>
              </a:rPr>
              <a:t>κλινικη</a:t>
            </a:r>
            <a:r>
              <a:rPr lang="el-GR" sz="1600" dirty="0" smtClean="0">
                <a:latin typeface="Times New Roman" pitchFamily="18" charset="0"/>
              </a:rPr>
              <a:t>, Ιπποκράτειο Νοσοκομείο Θεσσαλονίκης)</a:t>
            </a:r>
          </a:p>
          <a:p>
            <a:r>
              <a:rPr lang="el-GR" sz="1600" dirty="0" smtClean="0">
                <a:latin typeface="Times New Roman" pitchFamily="18" charset="0"/>
              </a:rPr>
              <a:t>Ευτυχία </a:t>
            </a:r>
            <a:r>
              <a:rPr lang="el-GR" sz="1600" dirty="0" err="1" smtClean="0">
                <a:latin typeface="Times New Roman" pitchFamily="18" charset="0"/>
              </a:rPr>
              <a:t>Στειακάκη</a:t>
            </a:r>
            <a:r>
              <a:rPr lang="el-GR" sz="1600" dirty="0" smtClean="0">
                <a:latin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Τμήμ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α Παιδιατρικής Αιματολογίας-Ογκολογίας Πανεπιστημιακό Νοσοκομείο Ηρακλείου, Ηράκλειο</a:t>
            </a:r>
            <a:r>
              <a:rPr lang="el-GR" sz="1600" dirty="0" smtClean="0">
                <a:latin typeface="Times New Roman" pitchFamily="18" charset="0"/>
              </a:rPr>
              <a:t>)</a:t>
            </a:r>
          </a:p>
          <a:p>
            <a:r>
              <a:rPr lang="el-GR" sz="1600" dirty="0">
                <a:latin typeface="Times New Roman" pitchFamily="18" charset="0"/>
              </a:rPr>
              <a:t>Νίκος </a:t>
            </a:r>
            <a:r>
              <a:rPr lang="el-GR" sz="1600" dirty="0" err="1" smtClean="0">
                <a:latin typeface="Times New Roman" pitchFamily="18" charset="0"/>
              </a:rPr>
              <a:t>Δεσύπρης</a:t>
            </a:r>
            <a:r>
              <a:rPr lang="en-US" sz="1600" dirty="0" smtClean="0">
                <a:latin typeface="Times New Roman" pitchFamily="18" charset="0"/>
              </a:rPr>
              <a:t> </a:t>
            </a:r>
            <a:r>
              <a:rPr lang="el-GR" sz="1600" dirty="0" smtClean="0">
                <a:latin typeface="Times New Roman" pitchFamily="18" charset="0"/>
              </a:rPr>
              <a:t>ΝΑ</a:t>
            </a:r>
            <a:r>
              <a:rPr lang="en-US" sz="1600" dirty="0" smtClean="0">
                <a:latin typeface="Times New Roman" pitchFamily="18" charset="0"/>
              </a:rPr>
              <a:t>RECHEM</a:t>
            </a:r>
            <a:endParaRPr lang="el-GR" sz="1600" dirty="0">
              <a:latin typeface="Times New Roman" pitchFamily="18" charset="0"/>
            </a:endParaRPr>
          </a:p>
          <a:p>
            <a:r>
              <a:rPr lang="el-GR" sz="1600" dirty="0" smtClean="0">
                <a:latin typeface="Times New Roman" pitchFamily="18" charset="0"/>
              </a:rPr>
              <a:t>Θοδωρής </a:t>
            </a:r>
            <a:r>
              <a:rPr lang="el-GR" sz="1600" dirty="0" err="1" smtClean="0">
                <a:latin typeface="Times New Roman" pitchFamily="18" charset="0"/>
              </a:rPr>
              <a:t>Σεργεντάνης</a:t>
            </a:r>
            <a:r>
              <a:rPr lang="en-US" sz="1600" smtClean="0">
                <a:latin typeface="Times New Roman" pitchFamily="18" charset="0"/>
              </a:rPr>
              <a:t> NARECHEM</a:t>
            </a:r>
            <a:endParaRPr lang="el-GR" sz="16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KE-OFF DISPLAYTYPE" val="0"/>
  <p:tag name="THINKCELLUNDODONOTDELETE" val="2"/>
</p:tagLst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D3D65"/>
      </a:dk2>
      <a:lt2>
        <a:srgbClr val="BE0009"/>
      </a:lt2>
      <a:accent1>
        <a:srgbClr val="1C4C74"/>
      </a:accent1>
      <a:accent2>
        <a:srgbClr val="2C6D92"/>
      </a:accent2>
      <a:accent3>
        <a:srgbClr val="FFFFFF"/>
      </a:accent3>
      <a:accent4>
        <a:srgbClr val="000000"/>
      </a:accent4>
      <a:accent5>
        <a:srgbClr val="ABB2BC"/>
      </a:accent5>
      <a:accent6>
        <a:srgbClr val="276284"/>
      </a:accent6>
      <a:hlink>
        <a:srgbClr val="4797B9"/>
      </a:hlink>
      <a:folHlink>
        <a:srgbClr val="65C3E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D3D65"/>
        </a:dk2>
        <a:lt2>
          <a:srgbClr val="BE0009"/>
        </a:lt2>
        <a:accent1>
          <a:srgbClr val="1C4C74"/>
        </a:accent1>
        <a:accent2>
          <a:srgbClr val="2C6D92"/>
        </a:accent2>
        <a:accent3>
          <a:srgbClr val="FFFFFF"/>
        </a:accent3>
        <a:accent4>
          <a:srgbClr val="000000"/>
        </a:accent4>
        <a:accent5>
          <a:srgbClr val="ABB2BC"/>
        </a:accent5>
        <a:accent6>
          <a:srgbClr val="276284"/>
        </a:accent6>
        <a:hlink>
          <a:srgbClr val="4797B9"/>
        </a:hlink>
        <a:folHlink>
          <a:srgbClr val="65C3E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8878</TotalTime>
  <Words>1084</Words>
  <Application>Microsoft Office PowerPoint</Application>
  <PresentationFormat>Προβολή στην οθόνη (4:3)</PresentationFormat>
  <Paragraphs>220</Paragraphs>
  <Slides>17</Slides>
  <Notes>4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17</vt:i4>
      </vt:variant>
    </vt:vector>
  </HeadingPairs>
  <TitlesOfParts>
    <vt:vector size="20" baseType="lpstr">
      <vt:lpstr>Standarddesign</vt:lpstr>
      <vt:lpstr>Εικόνα bitmap</vt:lpstr>
      <vt:lpstr>Chart</vt:lpstr>
      <vt:lpstr>Κοινωνικοοικονομικές ανισότητες και επιβίωση από οξεία λευχαιμία στα παιδιά: συγκριτικά δεδομένα από βαλκανικές χώρες και Μόσχα</vt:lpstr>
      <vt:lpstr>ΕΙΣΑΓΩΓΗ</vt:lpstr>
      <vt:lpstr>Διαφάνεια 3</vt:lpstr>
      <vt:lpstr>NARECHEM: Πανελλήνια κάλυψη</vt:lpstr>
      <vt:lpstr>Διαφάνεια 5</vt:lpstr>
      <vt:lpstr>Το Αρχείο Καταγραφής της Βουλγαρίας</vt:lpstr>
      <vt:lpstr>Το Αρχείο Καταγραφής στη Σμύρνη</vt:lpstr>
      <vt:lpstr>Το Αρχείο Καταγραφής στην Αττάλεια</vt:lpstr>
      <vt:lpstr>Το Αρχείο Καταγραφής στη Μόσχα</vt:lpstr>
      <vt:lpstr>Μέθοδος</vt:lpstr>
      <vt:lpstr>                     Επίπτωση της παιδικής λευχαιμίας</vt:lpstr>
      <vt:lpstr>Αυξητικές τάσεις στην επίπτωση της παιδικής λευχαιμίας</vt:lpstr>
      <vt:lpstr>                     Θνησιμότητα της παιδικής λευχαιμίας</vt:lpstr>
      <vt:lpstr>Μείωση της θνησιμότητας από παιδική λευχαιμία</vt:lpstr>
      <vt:lpstr>Αποτελέσματα πολυμεταβλητής ανάλυσης για την επιβίωση</vt:lpstr>
      <vt:lpstr>Συμπεράσματα</vt:lpstr>
      <vt:lpstr>Ευχαριστίες</vt:lpstr>
    </vt:vector>
  </TitlesOfParts>
  <Company>PresentationPoint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screen</dc:title>
  <dc:creator>PresentationPoint</dc:creator>
  <cp:lastModifiedBy>navo</cp:lastModifiedBy>
  <cp:revision>966</cp:revision>
  <cp:lastPrinted>2005-03-15T07:48:11Z</cp:lastPrinted>
  <dcterms:created xsi:type="dcterms:W3CDTF">2004-11-16T16:03:16Z</dcterms:created>
  <dcterms:modified xsi:type="dcterms:W3CDTF">2012-09-17T06:51:50Z</dcterms:modified>
</cp:coreProperties>
</file>